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58" r:id="rId5"/>
    <p:sldId id="262" r:id="rId6"/>
    <p:sldId id="259" r:id="rId7"/>
    <p:sldId id="263" r:id="rId8"/>
    <p:sldId id="265" r:id="rId9"/>
    <p:sldId id="270" r:id="rId10"/>
    <p:sldId id="266" r:id="rId11"/>
    <p:sldId id="261" r:id="rId12"/>
    <p:sldId id="269" r:id="rId13"/>
    <p:sldId id="264" r:id="rId14"/>
    <p:sldId id="268" r:id="rId15"/>
    <p:sldId id="267" r:id="rId16"/>
    <p:sldId id="273" r:id="rId17"/>
    <p:sldId id="272" r:id="rId18"/>
    <p:sldId id="271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6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03.07.2017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5400" b="1" dirty="0"/>
              <a:t>Просветительская лекция «Профилактика и лечение катаракты и глаукомы»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81733" y="4725144"/>
            <a:ext cx="7854696" cy="1336112"/>
          </a:xfrm>
        </p:spPr>
        <p:txBody>
          <a:bodyPr/>
          <a:lstStyle/>
          <a:p>
            <a:pPr algn="ctr" fontAlgn="base"/>
            <a:r>
              <a:rPr lang="ru-RU" sz="2400" dirty="0" smtClean="0">
                <a:solidFill>
                  <a:srgbClr val="FFFF00"/>
                </a:solidFill>
              </a:rPr>
              <a:t>Благотворительный фонд «Право на зрение»</a:t>
            </a:r>
          </a:p>
          <a:p>
            <a:pPr algn="ctr" fontAlgn="base"/>
            <a:r>
              <a:rPr lang="ru-RU" sz="2400" dirty="0" smtClean="0">
                <a:solidFill>
                  <a:srgbClr val="FFFF00"/>
                </a:solidFill>
              </a:rPr>
              <a:t>Клиника "Визион" ЗАО "НПАО "ЭХО"​</a:t>
            </a:r>
          </a:p>
          <a:p>
            <a:endParaRPr lang="ru-RU" sz="1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295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/>
          <a:lstStyle/>
          <a:p>
            <a:r>
              <a:rPr lang="ru-RU" b="1" dirty="0" smtClean="0"/>
              <a:t>Хрусталик</a:t>
            </a:r>
            <a:r>
              <a:rPr lang="ru-RU" dirty="0" smtClean="0"/>
              <a:t> – </a:t>
            </a:r>
            <a:r>
              <a:rPr lang="el-GR" dirty="0" smtClean="0"/>
              <a:t>φακός</a:t>
            </a:r>
            <a:r>
              <a:rPr lang="ru-RU" dirty="0" smtClean="0"/>
              <a:t>  (греч.),</a:t>
            </a:r>
            <a:br>
              <a:rPr lang="ru-RU" dirty="0" smtClean="0"/>
            </a:br>
            <a:r>
              <a:rPr lang="en-US" dirty="0" smtClean="0"/>
              <a:t>Lens</a:t>
            </a:r>
            <a:r>
              <a:rPr lang="ru-RU" dirty="0" smtClean="0"/>
              <a:t> (лат.)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2564904"/>
            <a:ext cx="8280920" cy="3888432"/>
          </a:xfrm>
        </p:spPr>
        <p:txBody>
          <a:bodyPr numCol="2">
            <a:normAutofit/>
          </a:bodyPr>
          <a:lstStyle/>
          <a:p>
            <a:pPr algn="just"/>
            <a:r>
              <a:rPr lang="ru-RU" sz="2800" dirty="0" smtClean="0"/>
              <a:t>                                              </a:t>
            </a:r>
            <a:endParaRPr lang="ru-RU" sz="2800" dirty="0"/>
          </a:p>
        </p:txBody>
      </p:sp>
      <p:pic>
        <p:nvPicPr>
          <p:cNvPr id="4" name="Рисунок 3" descr="глаз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886374"/>
            <a:ext cx="4005670" cy="354064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26" name="Picture 2" descr="C:\Users\Борис\Desktop\факоген.глаукома\глаз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7" y="2852937"/>
            <a:ext cx="4170651" cy="35510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5302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Расположение хрусталика в глазу</a:t>
            </a:r>
            <a:endParaRPr lang="ru-RU" b="1" dirty="0"/>
          </a:p>
        </p:txBody>
      </p:sp>
      <p:pic>
        <p:nvPicPr>
          <p:cNvPr id="1026" name="Picture 2" descr="C:\Users\user\Desktop\схема глаз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57728"/>
            <a:ext cx="4896544" cy="526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54910" y="1628800"/>
            <a:ext cx="35283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Хрусталик – биологическая линза, подвешенная на связках за радужкой. Меняет свою кривизну в зависимости от фокусировки взора 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653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/>
          <a:lstStyle/>
          <a:p>
            <a:pPr algn="l"/>
            <a:r>
              <a:rPr lang="ru-RU" b="1" dirty="0" smtClean="0"/>
              <a:t>Проблемы «короткого» глаза</a:t>
            </a:r>
            <a:br>
              <a:rPr lang="ru-RU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solidFill>
                  <a:srgbClr val="FFFF00"/>
                </a:solidFill>
              </a:rPr>
              <a:t>«нормальный» глаз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932040" y="2780928"/>
            <a:ext cx="3672408" cy="302433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                                              </a:t>
            </a:r>
            <a:r>
              <a:rPr lang="ru-RU" dirty="0" smtClean="0">
                <a:solidFill>
                  <a:srgbClr val="FFFF00"/>
                </a:solidFill>
              </a:rPr>
              <a:t>Длина «среднего» глаза    23.5мм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        </a:t>
            </a:r>
            <a:endParaRPr lang="ru-RU" dirty="0"/>
          </a:p>
        </p:txBody>
      </p:sp>
      <p:pic>
        <p:nvPicPr>
          <p:cNvPr id="4100" name="Picture 4" descr="C:\Users\Борис\Desktop\факоген.глаукома\глаз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843832"/>
            <a:ext cx="4131829" cy="36095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8121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Проблемы «короткого» глаза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dirty="0" smtClean="0">
                <a:solidFill>
                  <a:srgbClr val="FFFF00"/>
                </a:solidFill>
              </a:rPr>
              <a:t>«Нормальный» глаз              «Короткий» глаз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099" name="Picture 3" descr="C:\Users\Борис\Desktop\факоген.глаукома\глаз короткий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852936"/>
            <a:ext cx="3888432" cy="3593968"/>
          </a:xfrm>
          <a:prstGeom prst="rect">
            <a:avLst/>
          </a:prstGeom>
          <a:noFill/>
        </p:spPr>
      </p:pic>
      <p:pic>
        <p:nvPicPr>
          <p:cNvPr id="5122" name="Picture 2" descr="C:\Users\Борис\Desktop\факоген.глаукома\глаз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852936"/>
            <a:ext cx="4121409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8121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«Короткий» глаз и </a:t>
            </a:r>
            <a:br>
              <a:rPr lang="ru-RU" b="1" dirty="0" smtClean="0"/>
            </a:br>
            <a:r>
              <a:rPr lang="ru-RU" b="1" dirty="0" smtClean="0"/>
              <a:t>«набухающая» катаракта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716016" y="3299842"/>
            <a:ext cx="3960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«Нормальный» глаз</a:t>
            </a:r>
          </a:p>
          <a:p>
            <a:r>
              <a:rPr lang="ru-RU" sz="3200" dirty="0" smtClean="0">
                <a:solidFill>
                  <a:srgbClr val="FFFF00"/>
                </a:solidFill>
              </a:rPr>
              <a:t>Длина  -  23.5мм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572000" y="4293096"/>
            <a:ext cx="4114800" cy="12961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i="1" dirty="0" smtClean="0"/>
          </a:p>
          <a:p>
            <a:pPr>
              <a:buNone/>
            </a:pPr>
            <a:r>
              <a:rPr lang="ru-RU" i="1" dirty="0" smtClean="0">
                <a:solidFill>
                  <a:srgbClr val="FFFF00"/>
                </a:solidFill>
              </a:rPr>
              <a:t>Радужка расположена вертикально</a:t>
            </a:r>
            <a:endParaRPr lang="ru-RU" i="1" dirty="0">
              <a:solidFill>
                <a:srgbClr val="FFFF00"/>
              </a:solidFill>
            </a:endParaRPr>
          </a:p>
        </p:txBody>
      </p:sp>
      <p:pic>
        <p:nvPicPr>
          <p:cNvPr id="2054" name="Picture 6" descr="C:\Users\Борис\Desktop\факоген.глаукома\глаз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852936"/>
            <a:ext cx="4049400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3494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«Короткий» глаз и </a:t>
            </a:r>
            <a:br>
              <a:rPr lang="ru-RU" b="1" dirty="0" smtClean="0"/>
            </a:br>
            <a:r>
              <a:rPr lang="ru-RU" b="1" dirty="0" smtClean="0"/>
              <a:t>«набухающая» катаракта</a:t>
            </a:r>
            <a:endParaRPr lang="ru-RU" b="1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FFFF00"/>
                </a:solidFill>
              </a:rPr>
              <a:t>«Нормальный» глаз         «Короткий» глаз +   _________________      утолщенный хрусталик</a:t>
            </a:r>
            <a:r>
              <a:rPr lang="ru-RU" dirty="0" smtClean="0"/>
              <a:t>     </a:t>
            </a:r>
            <a:endParaRPr lang="ru-RU" dirty="0"/>
          </a:p>
        </p:txBody>
      </p:sp>
      <p:pic>
        <p:nvPicPr>
          <p:cNvPr id="6146" name="Picture 2" descr="C:\Users\Борис\Desktop\факоген.глаукома\глаз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852936"/>
            <a:ext cx="4104456" cy="3585591"/>
          </a:xfrm>
          <a:prstGeom prst="rect">
            <a:avLst/>
          </a:prstGeom>
          <a:noFill/>
        </p:spPr>
      </p:pic>
      <p:pic>
        <p:nvPicPr>
          <p:cNvPr id="6147" name="Picture 3" descr="C:\Users\Борис\Desktop\факоген.глаукома\глаз Hm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852936"/>
            <a:ext cx="3927002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3494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Передний отрезок глаза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1840" y="1600200"/>
            <a:ext cx="555496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FFFF00"/>
                </a:solidFill>
              </a:rPr>
              <a:t>Нормальный ток внутриглазной жидкости из стекловидного тела через заднюю и переднюю </a:t>
            </a:r>
            <a:r>
              <a:rPr lang="ru-RU" smtClean="0">
                <a:solidFill>
                  <a:srgbClr val="FFFF00"/>
                </a:solidFill>
              </a:rPr>
              <a:t>камеры в </a:t>
            </a:r>
            <a:r>
              <a:rPr lang="ru-RU" dirty="0" err="1" smtClean="0">
                <a:solidFill>
                  <a:srgbClr val="FFFF00"/>
                </a:solidFill>
              </a:rPr>
              <a:t>Шлеммов</a:t>
            </a:r>
            <a:r>
              <a:rPr lang="ru-RU" dirty="0" smtClean="0">
                <a:solidFill>
                  <a:srgbClr val="FFFF00"/>
                </a:solidFill>
              </a:rPr>
              <a:t> канал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user\Desktop\презентации\ПОГ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2520280" cy="499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59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Угол передней камеры</a:t>
            </a:r>
            <a:endParaRPr lang="ru-RU" b="1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80928"/>
            <a:ext cx="3403047" cy="3664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 descr="C:\Users\user\Desktop\упк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80928"/>
            <a:ext cx="5256584" cy="363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8928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Передний отрезок глаза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060848"/>
            <a:ext cx="5400600" cy="4382339"/>
          </a:xfrm>
        </p:spPr>
      </p:pic>
      <p:sp>
        <p:nvSpPr>
          <p:cNvPr id="5" name="TextBox 4"/>
          <p:cNvSpPr txBox="1"/>
          <p:nvPr/>
        </p:nvSpPr>
        <p:spPr>
          <a:xfrm>
            <a:off x="252437" y="1268760"/>
            <a:ext cx="842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Угол передней камеры и </a:t>
            </a:r>
            <a:r>
              <a:rPr lang="ru-RU" sz="3200" dirty="0" err="1" smtClean="0">
                <a:solidFill>
                  <a:srgbClr val="FFFF00"/>
                </a:solidFill>
              </a:rPr>
              <a:t>Шлеммов</a:t>
            </a:r>
            <a:r>
              <a:rPr lang="ru-RU" sz="3200" dirty="0" smtClean="0">
                <a:solidFill>
                  <a:srgbClr val="FFFF00"/>
                </a:solidFill>
              </a:rPr>
              <a:t> канал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460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Катаракта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 </a:t>
            </a:r>
            <a:r>
              <a:rPr lang="ru-RU" dirty="0" smtClean="0">
                <a:solidFill>
                  <a:srgbClr val="FFFF00"/>
                </a:solidFill>
              </a:rPr>
              <a:t>κατα</a:t>
            </a:r>
            <a:r>
              <a:rPr lang="ru-RU" dirty="0" err="1" smtClean="0">
                <a:solidFill>
                  <a:srgbClr val="FFFF00"/>
                </a:solidFill>
              </a:rPr>
              <a:t>ρράκτης</a:t>
            </a:r>
            <a:r>
              <a:rPr lang="ru-RU" dirty="0" smtClean="0">
                <a:solidFill>
                  <a:srgbClr val="FFFF00"/>
                </a:solidFill>
              </a:rPr>
              <a:t> (греч.)</a:t>
            </a:r>
            <a:r>
              <a:rPr lang="ru-RU" dirty="0">
                <a:solidFill>
                  <a:srgbClr val="FFFF00"/>
                </a:solidFill>
              </a:rPr>
              <a:t> </a:t>
            </a:r>
            <a:r>
              <a:rPr lang="ru-RU" dirty="0" smtClean="0">
                <a:solidFill>
                  <a:srgbClr val="FFFF00"/>
                </a:solidFill>
              </a:rPr>
              <a:t>—водопад</a:t>
            </a:r>
            <a:r>
              <a:rPr lang="ru-RU" dirty="0">
                <a:solidFill>
                  <a:srgbClr val="FFFF00"/>
                </a:solidFill>
              </a:rPr>
              <a:t>, брызги </a:t>
            </a:r>
            <a:r>
              <a:rPr lang="ru-RU" dirty="0" smtClean="0">
                <a:solidFill>
                  <a:srgbClr val="FFFF00"/>
                </a:solidFill>
              </a:rPr>
              <a:t>водопада</a:t>
            </a:r>
          </a:p>
          <a:p>
            <a:endParaRPr lang="ru-RU" dirty="0"/>
          </a:p>
        </p:txBody>
      </p:sp>
      <p:pic>
        <p:nvPicPr>
          <p:cNvPr id="3074" name="Picture 2" descr="C:\Users\Борис\Desktop\факоген.глаукома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17122" y="2780928"/>
            <a:ext cx="4783195" cy="35467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9240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Зрение при катаракте</a:t>
            </a:r>
            <a:endParaRPr lang="ru-RU" b="1" dirty="0"/>
          </a:p>
        </p:txBody>
      </p:sp>
      <p:pic>
        <p:nvPicPr>
          <p:cNvPr id="7176" name="Picture 8" descr="C:\Users\user\Desktop\презентации\кат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88840"/>
            <a:ext cx="388525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Users\user\Desktop\презентации\кат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88840"/>
            <a:ext cx="3632845" cy="452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1578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«Набухающая» катаракта</a:t>
            </a:r>
            <a:endParaRPr lang="ru-RU" b="1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4037130" cy="4029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user\Desktop\презентации\ПОГ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564904"/>
            <a:ext cx="4165261" cy="398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5098" y="5384128"/>
            <a:ext cx="853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Lens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60032" y="538412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LLE</a:t>
            </a:r>
            <a:endParaRPr lang="ru-RU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764" y="5008923"/>
            <a:ext cx="108585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5098" y="1593666"/>
            <a:ext cx="85941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Закрытие УПК → затруднение оттока жидкости → повышение внутриглазного давления → развитие факогенной глаукомы 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4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Факогенная глаукома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291264" cy="4569371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Глаукомная атрофия зрительного нерва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6146" name="Picture 2" descr="C:\Users\user\Desktop\презентации\глаз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80928"/>
            <a:ext cx="4320480" cy="3678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ser\Desktop\презентации\ф.глауком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65638"/>
            <a:ext cx="4028951" cy="369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721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Зрение при глаукоме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36096" y="1628800"/>
            <a:ext cx="3250704" cy="44973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FFFF00"/>
                </a:solidFill>
              </a:rPr>
              <a:t>Потеря зрения безвозвратна!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8194" name="Picture 2" descr="C:\Users\user\Desktop\г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39074"/>
            <a:ext cx="4686593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374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Хирургия катаракты</a:t>
            </a:r>
            <a:endParaRPr lang="ru-RU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732273"/>
            <a:ext cx="2493480" cy="331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564904"/>
            <a:ext cx="2378075" cy="365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2348880"/>
            <a:ext cx="3635896" cy="305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720"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600" b="1" dirty="0">
                <a:solidFill>
                  <a:srgbClr val="FFFF00"/>
                </a:solidFill>
                <a:latin typeface="Constantia"/>
              </a:rPr>
              <a:t>Ультразвуковая </a:t>
            </a:r>
            <a:r>
              <a:rPr lang="ru-RU" sz="2600" b="1" dirty="0" err="1" smtClean="0">
                <a:solidFill>
                  <a:srgbClr val="FFFF00"/>
                </a:solidFill>
                <a:latin typeface="Constantia"/>
              </a:rPr>
              <a:t>фако-эмульсификация</a:t>
            </a:r>
            <a:r>
              <a:rPr lang="ru-RU" sz="2600" b="1" dirty="0" smtClean="0">
                <a:solidFill>
                  <a:srgbClr val="FFFF00"/>
                </a:solidFill>
                <a:latin typeface="Constantia"/>
              </a:rPr>
              <a:t> </a:t>
            </a:r>
          </a:p>
          <a:p>
            <a:pPr marR="45720"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600" b="1" dirty="0" smtClean="0">
                <a:solidFill>
                  <a:srgbClr val="FFFF00"/>
                </a:solidFill>
                <a:latin typeface="Constantia"/>
              </a:rPr>
              <a:t>через </a:t>
            </a:r>
            <a:r>
              <a:rPr lang="ru-RU" sz="2600" b="1" dirty="0">
                <a:solidFill>
                  <a:srgbClr val="FFFF00"/>
                </a:solidFill>
                <a:latin typeface="Constantia"/>
              </a:rPr>
              <a:t>микроразрез </a:t>
            </a:r>
            <a:endParaRPr lang="ru-RU" sz="2600" b="1" dirty="0" smtClean="0">
              <a:solidFill>
                <a:srgbClr val="FFFF00"/>
              </a:solidFill>
              <a:latin typeface="Constantia"/>
            </a:endParaRPr>
          </a:p>
          <a:p>
            <a:pPr marR="45720"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ru-RU" sz="2600" b="1" dirty="0" smtClean="0">
                <a:solidFill>
                  <a:srgbClr val="FFFF00"/>
                </a:solidFill>
                <a:latin typeface="Constantia"/>
              </a:rPr>
              <a:t>с </a:t>
            </a:r>
            <a:r>
              <a:rPr lang="ru-RU" sz="2600" b="1" dirty="0">
                <a:solidFill>
                  <a:srgbClr val="FFFF00"/>
                </a:solidFill>
                <a:latin typeface="Constantia"/>
              </a:rPr>
              <a:t>использованием аппаратов «</a:t>
            </a:r>
            <a:r>
              <a:rPr lang="en-US" sz="2600" b="1" dirty="0">
                <a:solidFill>
                  <a:srgbClr val="FFFF00"/>
                </a:solidFill>
                <a:latin typeface="Constantia"/>
              </a:rPr>
              <a:t>Infiniti</a:t>
            </a:r>
            <a:r>
              <a:rPr lang="ru-RU" sz="2600" b="1" dirty="0">
                <a:solidFill>
                  <a:srgbClr val="FFFF00"/>
                </a:solidFill>
                <a:latin typeface="Constantia"/>
              </a:rPr>
              <a:t>»</a:t>
            </a:r>
            <a:r>
              <a:rPr lang="en-US" sz="2600" b="1" dirty="0">
                <a:solidFill>
                  <a:srgbClr val="FFFF00"/>
                </a:solidFill>
                <a:latin typeface="Constantia"/>
              </a:rPr>
              <a:t> </a:t>
            </a:r>
            <a:r>
              <a:rPr lang="ru-RU" sz="2600" b="1" dirty="0">
                <a:solidFill>
                  <a:srgbClr val="FFFF00"/>
                </a:solidFill>
                <a:latin typeface="Constantia"/>
              </a:rPr>
              <a:t>и «</a:t>
            </a:r>
            <a:r>
              <a:rPr lang="en-US" sz="2600" b="1" dirty="0">
                <a:solidFill>
                  <a:srgbClr val="FFFF00"/>
                </a:solidFill>
                <a:latin typeface="Constantia"/>
              </a:rPr>
              <a:t>Constellation</a:t>
            </a:r>
            <a:r>
              <a:rPr lang="ru-RU" sz="2600" b="1" dirty="0">
                <a:solidFill>
                  <a:srgbClr val="FFFF00"/>
                </a:solidFill>
                <a:latin typeface="Constantia"/>
              </a:rPr>
              <a:t>» .</a:t>
            </a:r>
          </a:p>
        </p:txBody>
      </p:sp>
    </p:spTree>
    <p:extLst>
      <p:ext uri="{BB962C8B-B14F-4D97-AF65-F5344CB8AC3E}">
        <p14:creationId xmlns:p14="http://schemas.microsoft.com/office/powerpoint/2010/main" val="12399988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Изменение угла передней камеры после удаления катаракты</a:t>
            </a:r>
            <a:endParaRPr lang="ru-RU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52185"/>
            <a:ext cx="8229600" cy="2221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3741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Профилактика слепоты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924945"/>
            <a:ext cx="8229600" cy="22322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rgbClr val="FFFF00"/>
                </a:solidFill>
              </a:rPr>
              <a:t>Своевременное лечение катаракты: операция по замене хрусталика – залог сохранения зрения !</a:t>
            </a:r>
            <a:endParaRPr lang="ru-RU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8698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FF00"/>
                </a:solidFill>
              </a:rPr>
              <a:t>Спасибо за внимание</a:t>
            </a:r>
            <a:endParaRPr lang="ru-RU" sz="5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7254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1111</TotalTime>
  <Words>229</Words>
  <Application>Microsoft Office PowerPoint</Application>
  <PresentationFormat>Экран (4:3)</PresentationFormat>
  <Paragraphs>46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Constantia</vt:lpstr>
      <vt:lpstr>Тема Office</vt:lpstr>
      <vt:lpstr>Просветительская лекция «Профилактика и лечение катаракты и глаукомы»</vt:lpstr>
      <vt:lpstr>Хрусталик – φακός  (греч.), Lens (лат.)</vt:lpstr>
      <vt:lpstr>Расположение хрусталика в глазу</vt:lpstr>
      <vt:lpstr>Проблемы «короткого» глаза  «нормальный» глаз</vt:lpstr>
      <vt:lpstr>Проблемы «короткого» глаза</vt:lpstr>
      <vt:lpstr>«Короткий» глаз и  «набухающая» катаракта</vt:lpstr>
      <vt:lpstr>«Короткий» глаз и  «набухающая» катаракта</vt:lpstr>
      <vt:lpstr>Передний отрезок глаза</vt:lpstr>
      <vt:lpstr>Угол передней камеры</vt:lpstr>
      <vt:lpstr>Передний отрезок глаза</vt:lpstr>
      <vt:lpstr>Катаракта</vt:lpstr>
      <vt:lpstr>Зрение при катаракте</vt:lpstr>
      <vt:lpstr>«Набухающая» катаракта</vt:lpstr>
      <vt:lpstr>Факогенная глаукома</vt:lpstr>
      <vt:lpstr>Зрение при глаукоме</vt:lpstr>
      <vt:lpstr>Хирургия катаракты</vt:lpstr>
      <vt:lpstr>Изменение угла передней камеры после удаления катаракты</vt:lpstr>
      <vt:lpstr>Профилактика слепоты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Катаракта и факогенная глаукома.​ .</dc:title>
  <dc:creator>user</dc:creator>
  <cp:lastModifiedBy>Lidiya</cp:lastModifiedBy>
  <cp:revision>31</cp:revision>
  <dcterms:created xsi:type="dcterms:W3CDTF">2017-03-21T05:41:46Z</dcterms:created>
  <dcterms:modified xsi:type="dcterms:W3CDTF">2017-07-03T07:02:48Z</dcterms:modified>
</cp:coreProperties>
</file>