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7" r:id="rId4"/>
    <p:sldId id="258" r:id="rId5"/>
    <p:sldId id="259" r:id="rId6"/>
    <p:sldId id="265" r:id="rId7"/>
    <p:sldId id="261" r:id="rId8"/>
    <p:sldId id="266" r:id="rId9"/>
    <p:sldId id="262" r:id="rId10"/>
    <p:sldId id="260" r:id="rId11"/>
    <p:sldId id="264" r:id="rId12"/>
    <p:sldId id="263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87" d="100"/>
          <a:sy n="87" d="100"/>
        </p:scale>
        <p:origin x="9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628800"/>
            <a:ext cx="7851648" cy="1828800"/>
          </a:xfrm>
        </p:spPr>
        <p:txBody>
          <a:bodyPr/>
          <a:lstStyle/>
          <a:p>
            <a:pPr algn="ctr"/>
            <a:r>
              <a:rPr lang="ru-RU" sz="4400" dirty="0" smtClean="0"/>
              <a:t>ВОЗРАСТНЫЕ ЗАБОЛЕВАНИЯ СЕТЧАТКИ ГЛАЗА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4221088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Благотворительный фонд «ПРАВО НА ЗРЕНИЕ»</a:t>
            </a:r>
          </a:p>
          <a:p>
            <a:pPr algn="ctr"/>
            <a:r>
              <a:rPr lang="ru-RU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Офтальмологический центр «ВИЗИОН»</a:t>
            </a:r>
          </a:p>
          <a:p>
            <a:pPr algn="ctr"/>
            <a:r>
              <a:rPr lang="ru-RU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</a:t>
            </a:r>
            <a:r>
              <a:rPr lang="ru-RU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мед. наук </a:t>
            </a:r>
            <a:r>
              <a:rPr lang="ru-RU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Городецкий Б.К.</a:t>
            </a:r>
            <a:endParaRPr lang="ru-RU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76672"/>
            <a:ext cx="7851648" cy="1296144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Схематическое строение сетчатки человеческого глаза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060848"/>
            <a:ext cx="6480720" cy="4320480"/>
          </a:xfrm>
        </p:spPr>
        <p:txBody>
          <a:bodyPr>
            <a:normAutofit/>
          </a:bodyPr>
          <a:lstStyle/>
          <a:p>
            <a:pPr algn="ctr"/>
            <a:endParaRPr lang="ru-RU" sz="2400" dirty="0"/>
          </a:p>
        </p:txBody>
      </p:sp>
      <p:pic>
        <p:nvPicPr>
          <p:cNvPr id="6" name="Рисунок 5" descr="Строение сетчатки и хориоиде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060848"/>
            <a:ext cx="4104456" cy="433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Сетчатка глаз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4626397" cy="433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85164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/>
              <a:t>Схематическое строение сетчатки человеческого глаза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799"/>
            <a:ext cx="8568952" cy="5093187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rgbClr val="FFFF00"/>
                </a:solidFill>
              </a:rPr>
              <a:t> Слои сетчатки                            Макула </a:t>
            </a:r>
            <a:endParaRPr lang="ru-RU" sz="2800" dirty="0">
              <a:solidFill>
                <a:srgbClr val="FFFF00"/>
              </a:solidFill>
            </a:endParaRPr>
          </a:p>
        </p:txBody>
      </p:sp>
      <p:pic>
        <p:nvPicPr>
          <p:cNvPr id="3074" name="Picture 2" descr="C:\Users\user\Desktop\ЛЕКЦИЯ\фото к лекции\сетчатк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1629"/>
            <a:ext cx="2491549" cy="459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ЛЕКЦИЯ\фото к лекции\макул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131629"/>
            <a:ext cx="5534086" cy="459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469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851648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Нормальная сетчатка </a:t>
            </a:r>
            <a:br>
              <a:rPr lang="ru-RU" sz="4400" dirty="0" smtClean="0"/>
            </a:br>
            <a:r>
              <a:rPr lang="ru-RU" sz="4400" dirty="0" smtClean="0"/>
              <a:t>(фото и </a:t>
            </a:r>
            <a:r>
              <a:rPr lang="ru-RU" sz="4400" dirty="0" err="1" smtClean="0"/>
              <a:t>томограмма</a:t>
            </a:r>
            <a:r>
              <a:rPr lang="ru-RU" sz="4400" dirty="0" smtClean="0"/>
              <a:t>)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2492896"/>
            <a:ext cx="3534216" cy="3480792"/>
          </a:xfrm>
        </p:spPr>
        <p:txBody>
          <a:bodyPr>
            <a:normAutofit/>
          </a:bodyPr>
          <a:lstStyle/>
          <a:p>
            <a:pPr algn="ctr"/>
            <a:endParaRPr lang="ru-RU" sz="2000" dirty="0"/>
          </a:p>
        </p:txBody>
      </p:sp>
      <p:pic>
        <p:nvPicPr>
          <p:cNvPr id="6" name="Рисунок 5" descr="setchatka-v-norme.jpg"/>
          <p:cNvPicPr/>
          <p:nvPr/>
        </p:nvPicPr>
        <p:blipFill>
          <a:blip r:embed="rId2" cstate="print"/>
          <a:srcRect l="10074" r="14855"/>
          <a:stretch>
            <a:fillRect/>
          </a:stretch>
        </p:blipFill>
        <p:spPr bwMode="auto">
          <a:xfrm flipH="1">
            <a:off x="251520" y="2204864"/>
            <a:ext cx="446640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norma1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860031" y="2204864"/>
            <a:ext cx="4121159" cy="417646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Первые признаки  развития заболеваний сетчатки  глаза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636912"/>
            <a:ext cx="7854696" cy="3816424"/>
          </a:xfrm>
        </p:spPr>
        <p:txBody>
          <a:bodyPr>
            <a:normAutofit/>
          </a:bodyPr>
          <a:lstStyle/>
          <a:p>
            <a:pPr algn="l"/>
            <a:endParaRPr lang="ru-RU" sz="2000" dirty="0" smtClean="0"/>
          </a:p>
          <a:p>
            <a:pPr lvl="0" algn="l"/>
            <a:r>
              <a:rPr lang="ru-RU" sz="2400" dirty="0" smtClean="0">
                <a:solidFill>
                  <a:srgbClr val="FFFF00"/>
                </a:solidFill>
              </a:rPr>
              <a:t>ухудшение зрения;</a:t>
            </a:r>
          </a:p>
          <a:p>
            <a:pPr lvl="0" algn="l"/>
            <a:r>
              <a:rPr lang="ru-RU" sz="2400" dirty="0" smtClean="0">
                <a:solidFill>
                  <a:srgbClr val="FFFF00"/>
                </a:solidFill>
              </a:rPr>
              <a:t>ощущение тумана перед глазами;</a:t>
            </a:r>
          </a:p>
          <a:p>
            <a:pPr lvl="0" algn="l"/>
            <a:r>
              <a:rPr lang="ru-RU" sz="2400" dirty="0" smtClean="0">
                <a:solidFill>
                  <a:srgbClr val="FFFF00"/>
                </a:solidFill>
              </a:rPr>
              <a:t>искажение и деформация предметов, линий;</a:t>
            </a:r>
          </a:p>
          <a:p>
            <a:pPr lvl="0" algn="l"/>
            <a:r>
              <a:rPr lang="ru-RU" sz="2400" dirty="0" smtClean="0">
                <a:solidFill>
                  <a:srgbClr val="FFFF00"/>
                </a:solidFill>
              </a:rPr>
              <a:t>выпадение участков в поле зрения;</a:t>
            </a:r>
          </a:p>
          <a:p>
            <a:pPr lvl="0" algn="l"/>
            <a:r>
              <a:rPr lang="ru-RU" sz="2400" dirty="0" smtClean="0">
                <a:solidFill>
                  <a:srgbClr val="FFFF00"/>
                </a:solidFill>
              </a:rPr>
              <a:t>вспышки, мерцающие огни, молнии, плавающие световые пятна перед глазами.</a:t>
            </a:r>
          </a:p>
          <a:p>
            <a:pPr algn="l"/>
            <a:endParaRPr lang="ru-RU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851648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Сосудистые и возрастные дегенерации сетчатки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492896"/>
            <a:ext cx="7854696" cy="403244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На сегодня дистрофические заболевания сетчатки глаза являются самыми распространёнными в мире и зачастую приводят к инвалидности по зрению, т.к. в результате подобных заболеваний происходит постепенная гибель клеток сетчатки.  К  этой группе относятся: возрастная </a:t>
            </a:r>
            <a:r>
              <a:rPr lang="ru-RU" sz="2400" dirty="0" err="1" smtClean="0">
                <a:solidFill>
                  <a:srgbClr val="FFFF00"/>
                </a:solidFill>
              </a:rPr>
              <a:t>макулярная</a:t>
            </a:r>
            <a:r>
              <a:rPr lang="ru-RU" sz="2400" dirty="0" smtClean="0">
                <a:solidFill>
                  <a:srgbClr val="FFFF00"/>
                </a:solidFill>
              </a:rPr>
              <a:t> дистрофия – поражение центрального отдела сетчатки, отвечающего за остроту зрения, различные формы периферической дистрофии сетчатки, которые могут привести к разрывам сетчатки и ее отслоению,  кровоизлияния в сетчатку. </a:t>
            </a:r>
          </a:p>
          <a:p>
            <a:pPr algn="l"/>
            <a:endParaRPr lang="ru-RU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851648" cy="19442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effectLst/>
              </a:rPr>
              <a:t>Возрастная дегенерация (дистрофия) сетчатки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492896"/>
            <a:ext cx="7854696" cy="403244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Сухая форма         и          Влажная форма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Борис\Desktop\norma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4210540" cy="3140968"/>
          </a:xfrm>
          <a:prstGeom prst="rect">
            <a:avLst/>
          </a:prstGeom>
          <a:noFill/>
        </p:spPr>
      </p:pic>
      <p:pic>
        <p:nvPicPr>
          <p:cNvPr id="1027" name="Picture 3" descr="C:\Users\Борис\Desktop\edema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356992"/>
            <a:ext cx="4392488" cy="31643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5383" y="332656"/>
            <a:ext cx="7851648" cy="1540768"/>
          </a:xfrm>
        </p:spPr>
        <p:txBody>
          <a:bodyPr/>
          <a:lstStyle/>
          <a:p>
            <a:pPr algn="ctr"/>
            <a:r>
              <a:rPr lang="ru-RU" sz="4400" dirty="0"/>
              <a:t>Возрастная дегенерация (дистрофия) сетчатки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772816"/>
            <a:ext cx="8712967" cy="4896544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FFFF00"/>
                </a:solidFill>
              </a:rPr>
              <a:t>Сухая </a:t>
            </a:r>
            <a:r>
              <a:rPr lang="ru-RU" sz="2800" dirty="0" smtClean="0">
                <a:solidFill>
                  <a:srgbClr val="FFFF00"/>
                </a:solidFill>
              </a:rPr>
              <a:t>форма</a:t>
            </a:r>
            <a:endParaRPr lang="ru-RU" sz="2800" dirty="0">
              <a:solidFill>
                <a:srgbClr val="FFFF00"/>
              </a:solidFill>
            </a:endParaRPr>
          </a:p>
          <a:p>
            <a:pPr algn="ctr"/>
            <a:endParaRPr lang="ru-RU" sz="2800" dirty="0">
              <a:solidFill>
                <a:srgbClr val="FFFF00"/>
              </a:solidFill>
            </a:endParaRPr>
          </a:p>
        </p:txBody>
      </p:sp>
      <p:pic>
        <p:nvPicPr>
          <p:cNvPr id="1027" name="Picture 3" descr="C:\Users\user\Desktop\ЛЕКЦИЯ\фото к лекции\сухаяВМ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3" y="2348880"/>
            <a:ext cx="4145759" cy="405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ЛЕКЦИЯ\фото к лекции\сухвмд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805" y="2348880"/>
            <a:ext cx="4752527" cy="405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845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851648" cy="1584176"/>
          </a:xfrm>
        </p:spPr>
        <p:txBody>
          <a:bodyPr/>
          <a:lstStyle/>
          <a:p>
            <a:pPr algn="ctr"/>
            <a:r>
              <a:rPr lang="ru-RU" sz="4400" dirty="0"/>
              <a:t>Возрастная дегенерация (дистрофия) сетчатки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060848"/>
            <a:ext cx="8496944" cy="4608512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FFFF00"/>
                </a:solidFill>
              </a:rPr>
              <a:t>Влажная форма</a:t>
            </a:r>
          </a:p>
          <a:p>
            <a:pPr algn="ctr"/>
            <a:endParaRPr lang="ru-RU" sz="2000" dirty="0"/>
          </a:p>
        </p:txBody>
      </p:sp>
      <p:pic>
        <p:nvPicPr>
          <p:cNvPr id="2051" name="Picture 3" descr="C:\Users\user\Desktop\ЛЕКЦИЯ\фото к лекции\влажная ВМ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4904"/>
            <a:ext cx="3888432" cy="4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ЛЕКЦИЯ\VMD1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346" y="2564903"/>
            <a:ext cx="4858866" cy="4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785164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Факторы риска развития дегенерации сетчатки:</a:t>
            </a:r>
            <a:br>
              <a:rPr lang="ru-RU" sz="4400" dirty="0" smtClean="0"/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484784"/>
            <a:ext cx="8280920" cy="5184576"/>
          </a:xfrm>
        </p:spPr>
        <p:txBody>
          <a:bodyPr>
            <a:noAutofit/>
          </a:bodyPr>
          <a:lstStyle/>
          <a:p>
            <a:pPr algn="l"/>
            <a:r>
              <a:rPr lang="ru-RU" sz="2400" dirty="0">
                <a:solidFill>
                  <a:srgbClr val="FFFF00"/>
                </a:solidFill>
              </a:rPr>
              <a:t>-</a:t>
            </a:r>
            <a:r>
              <a:rPr lang="ru-RU" sz="2400" dirty="0" smtClean="0">
                <a:solidFill>
                  <a:srgbClr val="FFFF00"/>
                </a:solidFill>
              </a:rPr>
              <a:t>возраст старше 60 лет;</a:t>
            </a:r>
          </a:p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- люди со светлой кожей;</a:t>
            </a:r>
          </a:p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- курение и </a:t>
            </a:r>
            <a:r>
              <a:rPr lang="ru-RU" sz="2400" dirty="0">
                <a:solidFill>
                  <a:srgbClr val="FFFF00"/>
                </a:solidFill>
              </a:rPr>
              <a:t>избыточный </a:t>
            </a:r>
            <a:r>
              <a:rPr lang="ru-RU" sz="2400" dirty="0" smtClean="0">
                <a:solidFill>
                  <a:srgbClr val="FFFF00"/>
                </a:solidFill>
              </a:rPr>
              <a:t>вес;</a:t>
            </a:r>
          </a:p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- недостаток </a:t>
            </a:r>
            <a:r>
              <a:rPr lang="ru-RU" sz="2400" dirty="0">
                <a:solidFill>
                  <a:srgbClr val="FFFF00"/>
                </a:solidFill>
              </a:rPr>
              <a:t>в питании определенных витаминов и микроэлементов;</a:t>
            </a:r>
            <a:endParaRPr lang="ru-RU" sz="2400" dirty="0" smtClean="0">
              <a:solidFill>
                <a:srgbClr val="FFFF00"/>
              </a:solidFill>
            </a:endParaRPr>
          </a:p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- общие сосудистые нарушения  и заболевания (гипертоническая </a:t>
            </a:r>
            <a:r>
              <a:rPr lang="ru-RU" sz="2400" dirty="0">
                <a:solidFill>
                  <a:srgbClr val="FFFF00"/>
                </a:solidFill>
              </a:rPr>
              <a:t>болезнь, атеросклероз, сахарный диабет)</a:t>
            </a:r>
            <a:r>
              <a:rPr lang="ru-RU" sz="2400" dirty="0" smtClean="0">
                <a:solidFill>
                  <a:srgbClr val="FFFF00"/>
                </a:solidFill>
              </a:rPr>
              <a:t>;</a:t>
            </a:r>
          </a:p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-длительное воздействие на глаза прямых солнечных лучей;</a:t>
            </a:r>
          </a:p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>-эмоциональные стрессы;</a:t>
            </a:r>
            <a:br>
              <a:rPr lang="ru-RU" sz="2400" dirty="0" smtClean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</a:rPr>
              <a:t>- наследственная предрасположенность (у кровных родственников есть дегенерация сетчатки).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85164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Влажная форма ВМД </a:t>
            </a:r>
            <a:br>
              <a:rPr lang="ru-RU" sz="4400" dirty="0" smtClean="0"/>
            </a:br>
            <a:r>
              <a:rPr lang="ru-RU" sz="4400" dirty="0" smtClean="0"/>
              <a:t> (возрастная </a:t>
            </a:r>
            <a:r>
              <a:rPr lang="ru-RU" sz="4400" dirty="0" err="1" smtClean="0"/>
              <a:t>макулодистрофия</a:t>
            </a:r>
            <a:r>
              <a:rPr lang="ru-RU" sz="4400" dirty="0" smtClean="0"/>
              <a:t>)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700808"/>
            <a:ext cx="7854696" cy="468052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Начальная стадия                     </a:t>
            </a:r>
            <a:r>
              <a:rPr lang="ru-RU" sz="2800" dirty="0" err="1" smtClean="0">
                <a:solidFill>
                  <a:srgbClr val="FFFF00"/>
                </a:solidFill>
              </a:rPr>
              <a:t>Далекозашедшая</a:t>
            </a:r>
            <a:r>
              <a:rPr lang="ru-RU" sz="2800" dirty="0" smtClean="0">
                <a:solidFill>
                  <a:srgbClr val="FFFF00"/>
                </a:solidFill>
              </a:rPr>
              <a:t> стадия</a:t>
            </a:r>
            <a:endParaRPr lang="ru-RU" sz="28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Борис\Desktop\edema1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32856"/>
            <a:ext cx="4162598" cy="4388470"/>
          </a:xfrm>
          <a:prstGeom prst="rect">
            <a:avLst/>
          </a:prstGeom>
          <a:noFill/>
        </p:spPr>
      </p:pic>
      <p:pic>
        <p:nvPicPr>
          <p:cNvPr id="2051" name="Picture 3" descr="C:\Users\Борис\Desktop\VMD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2132856"/>
            <a:ext cx="4107232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851648" cy="1152128"/>
          </a:xfrm>
        </p:spPr>
        <p:txBody>
          <a:bodyPr/>
          <a:lstStyle/>
          <a:p>
            <a:pPr algn="ctr"/>
            <a:r>
              <a:rPr lang="ru-RU" sz="4400" dirty="0" smtClean="0"/>
              <a:t>Лечение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800"/>
            <a:ext cx="8568952" cy="434488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 витамины и микроэлементы;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-метод </a:t>
            </a:r>
            <a:r>
              <a:rPr lang="ru-RU" sz="2800" dirty="0">
                <a:solidFill>
                  <a:srgbClr val="FFFF00"/>
                </a:solidFill>
              </a:rPr>
              <a:t>ФДТ (</a:t>
            </a:r>
            <a:r>
              <a:rPr lang="ru-RU" sz="2800" dirty="0" smtClean="0">
                <a:solidFill>
                  <a:srgbClr val="FFFF00"/>
                </a:solidFill>
              </a:rPr>
              <a:t>фотодинамическая терапия) </a:t>
            </a:r>
            <a:r>
              <a:rPr lang="ru-RU" sz="2800" dirty="0">
                <a:solidFill>
                  <a:srgbClr val="FFFF00"/>
                </a:solidFill>
              </a:rPr>
              <a:t>с препаратом «</a:t>
            </a:r>
            <a:r>
              <a:rPr lang="ru-RU" sz="2800" dirty="0" err="1">
                <a:solidFill>
                  <a:srgbClr val="FFFF00"/>
                </a:solidFill>
              </a:rPr>
              <a:t>Визудин</a:t>
            </a:r>
            <a:r>
              <a:rPr lang="ru-RU" sz="2800" dirty="0">
                <a:solidFill>
                  <a:srgbClr val="FFFF00"/>
                </a:solidFill>
              </a:rPr>
              <a:t>» (</a:t>
            </a:r>
            <a:r>
              <a:rPr lang="ru-RU" sz="2800" dirty="0" err="1">
                <a:solidFill>
                  <a:srgbClr val="FFFF00"/>
                </a:solidFill>
              </a:rPr>
              <a:t>Вертепорфин</a:t>
            </a:r>
            <a:r>
              <a:rPr lang="ru-RU" sz="2800" dirty="0" smtClean="0">
                <a:solidFill>
                  <a:srgbClr val="FFFF00"/>
                </a:solidFill>
              </a:rPr>
              <a:t>);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 -</a:t>
            </a:r>
            <a:r>
              <a:rPr lang="ru-RU" sz="2800" dirty="0" err="1" smtClean="0">
                <a:solidFill>
                  <a:srgbClr val="FFFF00"/>
                </a:solidFill>
              </a:rPr>
              <a:t>интравитриальное</a:t>
            </a:r>
            <a:r>
              <a:rPr lang="ru-RU" sz="2800" dirty="0" smtClean="0">
                <a:solidFill>
                  <a:srgbClr val="FFFF00"/>
                </a:solidFill>
              </a:rPr>
              <a:t> введение </a:t>
            </a:r>
            <a:r>
              <a:rPr lang="ru-RU" sz="2800" dirty="0">
                <a:solidFill>
                  <a:srgbClr val="FFFF00"/>
                </a:solidFill>
              </a:rPr>
              <a:t>в полость глаза блокаторов факторов эндотелиального роста (VEGF</a:t>
            </a:r>
            <a:r>
              <a:rPr lang="ru-RU" sz="2800" dirty="0" smtClean="0">
                <a:solidFill>
                  <a:srgbClr val="FFFF00"/>
                </a:solidFill>
              </a:rPr>
              <a:t>) – </a:t>
            </a:r>
            <a:r>
              <a:rPr lang="ru-RU" sz="2800" dirty="0" err="1" smtClean="0">
                <a:solidFill>
                  <a:srgbClr val="FFFF00"/>
                </a:solidFill>
              </a:rPr>
              <a:t>Бевацизумаб</a:t>
            </a:r>
            <a:r>
              <a:rPr lang="ru-RU" sz="2800" dirty="0" smtClean="0">
                <a:solidFill>
                  <a:srgbClr val="FFFF00"/>
                </a:solidFill>
              </a:rPr>
              <a:t>, </a:t>
            </a:r>
            <a:r>
              <a:rPr lang="ru-RU" sz="2800" dirty="0" err="1" smtClean="0">
                <a:solidFill>
                  <a:srgbClr val="FFFF00"/>
                </a:solidFill>
              </a:rPr>
              <a:t>Ранибизумаб</a:t>
            </a:r>
            <a:r>
              <a:rPr lang="ru-RU" sz="2800" dirty="0" smtClean="0">
                <a:solidFill>
                  <a:srgbClr val="FFFF00"/>
                </a:solidFill>
              </a:rPr>
              <a:t>, </a:t>
            </a:r>
            <a:r>
              <a:rPr lang="ru-RU" sz="2800" dirty="0" err="1" smtClean="0">
                <a:solidFill>
                  <a:srgbClr val="FFFF00"/>
                </a:solidFill>
              </a:rPr>
              <a:t>Афлиберсепт</a:t>
            </a:r>
            <a:r>
              <a:rPr lang="ru-RU" sz="2800" dirty="0" smtClean="0">
                <a:solidFill>
                  <a:srgbClr val="FFFF00"/>
                </a:solidFill>
              </a:rPr>
              <a:t>  (</a:t>
            </a:r>
            <a:r>
              <a:rPr lang="ru-RU" sz="2800" dirty="0" err="1" smtClean="0">
                <a:solidFill>
                  <a:srgbClr val="FFFF00"/>
                </a:solidFill>
              </a:rPr>
              <a:t>Авастин</a:t>
            </a:r>
            <a:r>
              <a:rPr lang="ru-RU" sz="2800" dirty="0" smtClean="0">
                <a:solidFill>
                  <a:srgbClr val="FFFF00"/>
                </a:solidFill>
              </a:rPr>
              <a:t>, </a:t>
            </a:r>
            <a:r>
              <a:rPr lang="ru-RU" sz="2800" dirty="0" err="1" smtClean="0">
                <a:solidFill>
                  <a:srgbClr val="FFFF00"/>
                </a:solidFill>
              </a:rPr>
              <a:t>Люцентис</a:t>
            </a:r>
            <a:r>
              <a:rPr lang="ru-RU" sz="2800" dirty="0" smtClean="0">
                <a:solidFill>
                  <a:srgbClr val="FFFF00"/>
                </a:solidFill>
              </a:rPr>
              <a:t>. </a:t>
            </a:r>
            <a:r>
              <a:rPr lang="ru-RU" sz="2800" dirty="0" err="1" smtClean="0">
                <a:solidFill>
                  <a:srgbClr val="FFFF00"/>
                </a:solidFill>
              </a:rPr>
              <a:t>Элия</a:t>
            </a:r>
            <a:r>
              <a:rPr lang="ru-RU" sz="2800" dirty="0" smtClean="0">
                <a:solidFill>
                  <a:srgbClr val="FFFF00"/>
                </a:solidFill>
              </a:rPr>
              <a:t>);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-лазерное лечение.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332656"/>
            <a:ext cx="878497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Лечение возрастной </a:t>
            </a:r>
            <a:r>
              <a:rPr lang="ru-RU" sz="4400" dirty="0" err="1" smtClean="0"/>
              <a:t>макулодистрофии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7854696" cy="547260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Анти-</a:t>
            </a:r>
            <a:r>
              <a:rPr lang="en-US" sz="2800" dirty="0" smtClean="0">
                <a:solidFill>
                  <a:srgbClr val="FFFF00"/>
                </a:solidFill>
              </a:rPr>
              <a:t>VEGF </a:t>
            </a:r>
            <a:r>
              <a:rPr lang="ru-RU" sz="2800" dirty="0" smtClean="0">
                <a:solidFill>
                  <a:srgbClr val="FFFF00"/>
                </a:solidFill>
              </a:rPr>
              <a:t>терапия с ФДТ</a:t>
            </a:r>
            <a:endParaRPr lang="ru-RU" sz="2800" dirty="0">
              <a:solidFill>
                <a:srgbClr val="FFFF00"/>
              </a:solidFill>
            </a:endParaRPr>
          </a:p>
        </p:txBody>
      </p:sp>
      <p:pic>
        <p:nvPicPr>
          <p:cNvPr id="7" name="Рисунок 6" descr="C:\Users\Ромес\Desktop\Мельникова\Melnikova.jpg"/>
          <p:cNvPicPr/>
          <p:nvPr/>
        </p:nvPicPr>
        <p:blipFill rotWithShape="1">
          <a:blip r:embed="rId2" cstate="print"/>
          <a:srcRect l="12000" t="9524" r="15385" b="11027"/>
          <a:stretch/>
        </p:blipFill>
        <p:spPr bwMode="auto">
          <a:xfrm>
            <a:off x="899592" y="1916832"/>
            <a:ext cx="7416824" cy="48245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72377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851648" cy="1440160"/>
          </a:xfrm>
        </p:spPr>
        <p:txBody>
          <a:bodyPr/>
          <a:lstStyle/>
          <a:p>
            <a:pPr algn="ctr"/>
            <a:r>
              <a:rPr lang="ru-RU" sz="4400" dirty="0" smtClean="0"/>
              <a:t>Профилактика возникновения дистрофии сетчатки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348880"/>
            <a:ext cx="7854696" cy="4104456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-здоровый образ жизни (отказ от курения);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-правильное питание;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-физическая активность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-своевременная диагностика и профилактика развития заболеваний сосудов;</a:t>
            </a:r>
          </a:p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-лечение ранних стадий заболевания –</a:t>
            </a:r>
          </a:p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Залог сохранения зрения на долгие годы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8252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</TotalTime>
  <Words>345</Words>
  <Application>Microsoft Office PowerPoint</Application>
  <PresentationFormat>Экран (4:3)</PresentationFormat>
  <Paragraphs>47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Constantia</vt:lpstr>
      <vt:lpstr>Wingdings 2</vt:lpstr>
      <vt:lpstr>Поток</vt:lpstr>
      <vt:lpstr>ВОЗРАСТНЫЕ ЗАБОЛЕВАНИЯ СЕТЧАТКИ ГЛАЗА </vt:lpstr>
      <vt:lpstr>Схематическое строение сетчатки человеческого глаза</vt:lpstr>
      <vt:lpstr>Схематическое строение сетчатки человеческого глаза</vt:lpstr>
      <vt:lpstr>Нормальная сетчатка  (фото и томограмма)</vt:lpstr>
      <vt:lpstr>Первые признаки  развития заболеваний сетчатки  глаза</vt:lpstr>
      <vt:lpstr>Сосудистые и возрастные дегенерации сетчатки</vt:lpstr>
      <vt:lpstr>Возрастная дегенерация (дистрофия) сетчатки </vt:lpstr>
      <vt:lpstr>Возрастная дегенерация (дистрофия) сетчатки</vt:lpstr>
      <vt:lpstr>Возрастная дегенерация (дистрофия) сетчатки</vt:lpstr>
      <vt:lpstr> Факторы риска развития дегенерации сетчатки: </vt:lpstr>
      <vt:lpstr>Влажная форма ВМД   (возрастная макулодистрофия)</vt:lpstr>
      <vt:lpstr>Лечение </vt:lpstr>
      <vt:lpstr>Лечение возрастной макулодистрофии</vt:lpstr>
      <vt:lpstr>Профилактика возникновения дистрофии сетчатки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ЗАБОЛЕВАНИЯ СЕТЧАТКИ ГЛАЗА</dc:title>
  <dc:creator>Борис</dc:creator>
  <cp:lastModifiedBy>Lidiya</cp:lastModifiedBy>
  <cp:revision>23</cp:revision>
  <dcterms:created xsi:type="dcterms:W3CDTF">2017-02-14T18:07:40Z</dcterms:created>
  <dcterms:modified xsi:type="dcterms:W3CDTF">2017-07-03T07:04:16Z</dcterms:modified>
</cp:coreProperties>
</file>