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theme/themeOverride1.xml" ContentType="application/vnd.openxmlformats-officedocument.themeOverride+xml"/>
  <Override PartName="/ppt/charts/chart6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theme/themeOverride2.xml" ContentType="application/vnd.openxmlformats-officedocument.themeOverride+xml"/>
  <Override PartName="/ppt/charts/chart7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theme/themeOverride3.xml" ContentType="application/vnd.openxmlformats-officedocument.themeOverride+xml"/>
  <Override PartName="/ppt/charts/chart8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9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68" r:id="rId4"/>
    <p:sldId id="269" r:id="rId5"/>
    <p:sldId id="271" r:id="rId6"/>
    <p:sldId id="273" r:id="rId7"/>
    <p:sldId id="267" r:id="rId8"/>
    <p:sldId id="261" r:id="rId9"/>
    <p:sldId id="265" r:id="rId10"/>
    <p:sldId id="260" r:id="rId11"/>
    <p:sldId id="264" r:id="rId12"/>
    <p:sldId id="263" r:id="rId13"/>
    <p:sldId id="266" r:id="rId14"/>
    <p:sldId id="262" r:id="rId15"/>
    <p:sldId id="270" r:id="rId16"/>
    <p:sldId id="257" r:id="rId17"/>
    <p:sldId id="259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9" autoAdjust="0"/>
    <p:restoredTop sz="94660"/>
  </p:normalViewPr>
  <p:slideViewPr>
    <p:cSldViewPr snapToGrid="0">
      <p:cViewPr varScale="1">
        <p:scale>
          <a:sx n="68" d="100"/>
          <a:sy n="68" d="100"/>
        </p:scale>
        <p:origin x="25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4.xlsx"/><Relationship Id="rId1" Type="http://schemas.openxmlformats.org/officeDocument/2006/relationships/themeOverride" Target="../theme/themeOverride1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.xml"/><Relationship Id="rId2" Type="http://schemas.microsoft.com/office/2011/relationships/chartColorStyle" Target="colors5.xml"/><Relationship Id="rId1" Type="http://schemas.microsoft.com/office/2011/relationships/chartStyle" Target="style5.xml"/><Relationship Id="rId4" Type="http://schemas.openxmlformats.org/officeDocument/2006/relationships/package" Target="../embeddings/_____Microsoft_Excel5.xlsx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3.xml"/><Relationship Id="rId2" Type="http://schemas.microsoft.com/office/2011/relationships/chartColorStyle" Target="colors6.xml"/><Relationship Id="rId1" Type="http://schemas.microsoft.com/office/2011/relationships/chartStyle" Target="style6.xml"/><Relationship Id="rId4" Type="http://schemas.openxmlformats.org/officeDocument/2006/relationships/package" Target="../embeddings/_____Microsoft_Excel6.xlsx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7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8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baseline="0">
                <a:solidFill>
                  <a:srgbClr val="FFFF00"/>
                </a:solidFill>
                <a:latin typeface="+mn-lt"/>
                <a:ea typeface="+mn-ea"/>
                <a:cs typeface="+mn-cs"/>
              </a:defRPr>
            </a:pPr>
            <a:r>
              <a:rPr lang="ru-RU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Количество нуждающихся в обследованиях зрения, включенных в списки </a:t>
            </a:r>
          </a:p>
          <a:p>
            <a:pPr>
              <a:defRPr>
                <a:solidFill>
                  <a:srgbClr val="FFFF00"/>
                </a:solidFill>
              </a:defRPr>
            </a:pPr>
            <a:r>
              <a:rPr lang="ru-RU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районными Советами </a:t>
            </a:r>
            <a:r>
              <a:rPr lang="ru-RU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ветеранов (Этап 1 проекта)</a:t>
            </a:r>
            <a:endParaRPr lang="ru-RU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c:rich>
      </c:tx>
      <c:layout>
        <c:manualLayout>
          <c:xMode val="edge"/>
          <c:yMode val="edge"/>
          <c:x val="0.15255973556080329"/>
          <c:y val="2.529668832488118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baseline="0">
              <a:solidFill>
                <a:srgbClr val="FFFF00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План</c:v>
                </c:pt>
              </c:strCache>
            </c:strRef>
          </c:tx>
          <c:spPr>
            <a:solidFill>
              <a:schemeClr val="accent1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Лист1!$A$2:$A$7</c:f>
              <c:strCache>
                <c:ptCount val="6"/>
                <c:pt idx="0">
                  <c:v>Александровский район</c:v>
                </c:pt>
                <c:pt idx="1">
                  <c:v>Горнозаводский район</c:v>
                </c:pt>
                <c:pt idx="2">
                  <c:v>Соликамский район</c:v>
                </c:pt>
                <c:pt idx="3">
                  <c:v>Уинский район</c:v>
                </c:pt>
                <c:pt idx="4">
                  <c:v>Красновишерский район</c:v>
                </c:pt>
                <c:pt idx="5">
                  <c:v>Всего</c:v>
                </c:pt>
              </c:strCache>
            </c:str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155</c:v>
                </c:pt>
                <c:pt idx="1">
                  <c:v>150</c:v>
                </c:pt>
                <c:pt idx="2">
                  <c:v>150</c:v>
                </c:pt>
                <c:pt idx="3">
                  <c:v>150</c:v>
                </c:pt>
                <c:pt idx="4">
                  <c:v>150</c:v>
                </c:pt>
                <c:pt idx="5">
                  <c:v>750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5B4-4B42-9CFC-C7193A722DF4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Фактически</c:v>
                </c:pt>
              </c:strCache>
            </c:strRef>
          </c:tx>
          <c:spPr>
            <a:solidFill>
              <a:schemeClr val="accent2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rgbClr val="FFFF00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Лист1!$A$2:$A$7</c:f>
              <c:strCache>
                <c:ptCount val="6"/>
                <c:pt idx="0">
                  <c:v>Александровский район</c:v>
                </c:pt>
                <c:pt idx="1">
                  <c:v>Горнозаводский район</c:v>
                </c:pt>
                <c:pt idx="2">
                  <c:v>Соликамский район</c:v>
                </c:pt>
                <c:pt idx="3">
                  <c:v>Уинский район</c:v>
                </c:pt>
                <c:pt idx="4">
                  <c:v>Красновишерский район</c:v>
                </c:pt>
                <c:pt idx="5">
                  <c:v>Всего</c:v>
                </c:pt>
              </c:strCache>
            </c:strRef>
          </c:cat>
          <c:val>
            <c:numRef>
              <c:f>Лист1!$C$2:$C$7</c:f>
              <c:numCache>
                <c:formatCode>General</c:formatCode>
                <c:ptCount val="6"/>
                <c:pt idx="0">
                  <c:v>168</c:v>
                </c:pt>
                <c:pt idx="1">
                  <c:v>181</c:v>
                </c:pt>
                <c:pt idx="2">
                  <c:v>163</c:v>
                </c:pt>
                <c:pt idx="3">
                  <c:v>159</c:v>
                </c:pt>
                <c:pt idx="4">
                  <c:v>153</c:v>
                </c:pt>
                <c:pt idx="5">
                  <c:v>794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5B4-4B42-9CFC-C7193A722DF4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3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Лист1!$A$2:$A$7</c:f>
              <c:strCache>
                <c:ptCount val="6"/>
                <c:pt idx="0">
                  <c:v>Александровский район</c:v>
                </c:pt>
                <c:pt idx="1">
                  <c:v>Горнозаводский район</c:v>
                </c:pt>
                <c:pt idx="2">
                  <c:v>Соликамский район</c:v>
                </c:pt>
                <c:pt idx="3">
                  <c:v>Уинский район</c:v>
                </c:pt>
                <c:pt idx="4">
                  <c:v>Красновишерский район</c:v>
                </c:pt>
                <c:pt idx="5">
                  <c:v>Всего</c:v>
                </c:pt>
              </c:strCache>
            </c:strRef>
          </c:cat>
          <c:val>
            <c:numRef>
              <c:f>Лист1!$D$2:$D$7</c:f>
              <c:numCache>
                <c:formatCode>General</c:formatCode>
                <c:ptCount val="6"/>
              </c:numCache>
            </c:numRef>
          </c:val>
          <c:extLst>
            <c:ext xmlns:c16="http://schemas.microsoft.com/office/drawing/2014/chart" uri="{C3380CC4-5D6E-409C-BE32-E72D297353CC}">
              <c16:uniqueId val="{00000002-85B4-4B42-9CFC-C7193A722DF4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65"/>
        <c:axId val="311280456"/>
        <c:axId val="311280128"/>
      </c:barChart>
      <c:catAx>
        <c:axId val="3112804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cap="all" baseline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11280128"/>
        <c:crosses val="autoZero"/>
        <c:auto val="1"/>
        <c:lblAlgn val="ctr"/>
        <c:lblOffset val="100"/>
        <c:noMultiLvlLbl val="0"/>
      </c:catAx>
      <c:valAx>
        <c:axId val="311280128"/>
        <c:scaling>
          <c:orientation val="minMax"/>
        </c:scaling>
        <c:delete val="1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31128045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egendEntry>
        <c:idx val="2"/>
        <c:delete val="1"/>
      </c:legendEntry>
      <c:layout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baseline="0">
              <a:solidFill>
                <a:schemeClr val="accent1">
                  <a:lumMod val="60000"/>
                  <a:lumOff val="40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0" i="0" u="none" strike="noStrike" kern="1200" baseline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Количество участников просветительских лекций с учетом Дней зрения для старшего поколения</a:t>
            </a:r>
          </a:p>
          <a:p>
            <a:pPr>
              <a:defRPr b="0">
                <a:solidFill>
                  <a:schemeClr val="accent1">
                    <a:lumMod val="60000"/>
                    <a:lumOff val="40000"/>
                  </a:schemeClr>
                </a:solidFill>
              </a:defRPr>
            </a:pPr>
            <a:r>
              <a:rPr lang="ru-RU" sz="1800" b="0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(чел., в разрезе районов)</a:t>
            </a:r>
          </a:p>
          <a:p>
            <a:pPr>
              <a:defRPr b="0">
                <a:solidFill>
                  <a:schemeClr val="accent1">
                    <a:lumMod val="60000"/>
                    <a:lumOff val="40000"/>
                  </a:schemeClr>
                </a:solidFill>
              </a:defRPr>
            </a:pPr>
            <a:endParaRPr lang="ru-RU" b="0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0" i="0" u="none" strike="noStrike" kern="1200" baseline="0">
              <a:solidFill>
                <a:schemeClr val="accent1">
                  <a:lumMod val="60000"/>
                  <a:lumOff val="40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План</c:v>
                </c:pt>
              </c:strCache>
            </c:strRef>
          </c:tx>
          <c:spPr>
            <a:solidFill>
              <a:schemeClr val="accent1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Лист1!$A$2:$A$7</c:f>
              <c:strCache>
                <c:ptCount val="6"/>
                <c:pt idx="0">
                  <c:v>Александровский район</c:v>
                </c:pt>
                <c:pt idx="1">
                  <c:v>Горнозаводский район</c:v>
                </c:pt>
                <c:pt idx="2">
                  <c:v>Соликамский район</c:v>
                </c:pt>
                <c:pt idx="3">
                  <c:v>Уинский район</c:v>
                </c:pt>
                <c:pt idx="4">
                  <c:v>Красновишерский район</c:v>
                </c:pt>
                <c:pt idx="5">
                  <c:v>Всего</c:v>
                </c:pt>
              </c:strCache>
            </c:str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90</c:v>
                </c:pt>
                <c:pt idx="1">
                  <c:v>90</c:v>
                </c:pt>
                <c:pt idx="2">
                  <c:v>90</c:v>
                </c:pt>
                <c:pt idx="3">
                  <c:v>90</c:v>
                </c:pt>
                <c:pt idx="4">
                  <c:v>90</c:v>
                </c:pt>
                <c:pt idx="5">
                  <c:v>450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975-4F13-AD1A-FE3A34BE40DE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Факт</c:v>
                </c:pt>
              </c:strCache>
            </c:strRef>
          </c:tx>
          <c:spPr>
            <a:solidFill>
              <a:schemeClr val="accent2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rgbClr val="FFFF00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Лист1!$A$2:$A$7</c:f>
              <c:strCache>
                <c:ptCount val="6"/>
                <c:pt idx="0">
                  <c:v>Александровский район</c:v>
                </c:pt>
                <c:pt idx="1">
                  <c:v>Горнозаводский район</c:v>
                </c:pt>
                <c:pt idx="2">
                  <c:v>Соликамский район</c:v>
                </c:pt>
                <c:pt idx="3">
                  <c:v>Уинский район</c:v>
                </c:pt>
                <c:pt idx="4">
                  <c:v>Красновишерский район</c:v>
                </c:pt>
                <c:pt idx="5">
                  <c:v>Всего</c:v>
                </c:pt>
              </c:strCache>
            </c:strRef>
          </c:cat>
          <c:val>
            <c:numRef>
              <c:f>Лист1!$C$2:$C$7</c:f>
              <c:numCache>
                <c:formatCode>General</c:formatCode>
                <c:ptCount val="6"/>
                <c:pt idx="0">
                  <c:v>118</c:v>
                </c:pt>
                <c:pt idx="1">
                  <c:v>112</c:v>
                </c:pt>
                <c:pt idx="2">
                  <c:v>107</c:v>
                </c:pt>
                <c:pt idx="3">
                  <c:v>106</c:v>
                </c:pt>
                <c:pt idx="4">
                  <c:v>98</c:v>
                </c:pt>
                <c:pt idx="5">
                  <c:v>541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975-4F13-AD1A-FE3A34BE40DE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3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Лист1!$A$2:$A$7</c:f>
              <c:strCache>
                <c:ptCount val="6"/>
                <c:pt idx="0">
                  <c:v>Александровский район</c:v>
                </c:pt>
                <c:pt idx="1">
                  <c:v>Горнозаводский район</c:v>
                </c:pt>
                <c:pt idx="2">
                  <c:v>Соликамский район</c:v>
                </c:pt>
                <c:pt idx="3">
                  <c:v>Уинский район</c:v>
                </c:pt>
                <c:pt idx="4">
                  <c:v>Красновишерский район</c:v>
                </c:pt>
                <c:pt idx="5">
                  <c:v>Всего</c:v>
                </c:pt>
              </c:strCache>
            </c:strRef>
          </c:cat>
          <c:val>
            <c:numRef>
              <c:f>Лист1!$D$2:$D$7</c:f>
              <c:numCache>
                <c:formatCode>General</c:formatCode>
                <c:ptCount val="6"/>
              </c:numCache>
            </c:numRef>
          </c:val>
          <c:extLst>
            <c:ext xmlns:c16="http://schemas.microsoft.com/office/drawing/2014/chart" uri="{C3380CC4-5D6E-409C-BE32-E72D297353CC}">
              <c16:uniqueId val="{00000002-8975-4F13-AD1A-FE3A34BE40DE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65"/>
        <c:axId val="380000088"/>
        <c:axId val="370233248"/>
      </c:barChart>
      <c:catAx>
        <c:axId val="3800000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cap="all" baseline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70233248"/>
        <c:crosses val="autoZero"/>
        <c:auto val="1"/>
        <c:lblAlgn val="ctr"/>
        <c:lblOffset val="100"/>
        <c:noMultiLvlLbl val="0"/>
      </c:catAx>
      <c:valAx>
        <c:axId val="370233248"/>
        <c:scaling>
          <c:orientation val="minMax"/>
        </c:scaling>
        <c:delete val="1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38000008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egendEntry>
        <c:idx val="2"/>
        <c:delete val="1"/>
      </c:legendEntry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baseline="0">
              <a:solidFill>
                <a:schemeClr val="accent1">
                  <a:lumMod val="60000"/>
                  <a:lumOff val="40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sz="2000" dirty="0">
                <a:solidFill>
                  <a:srgbClr val="0070C0"/>
                </a:solidFill>
              </a:rPr>
              <a:t>Процент повышения уровня знаний участников проекта о возрастных заболеваниях глаз и их профилактике </a:t>
            </a:r>
          </a:p>
          <a:p>
            <a:pPr>
              <a:defRPr/>
            </a:pPr>
            <a:r>
              <a:rPr lang="ru-RU" sz="1800" b="0" dirty="0">
                <a:solidFill>
                  <a:srgbClr val="0070C0"/>
                </a:solidFill>
              </a:rPr>
              <a:t>(по данным входного-выходного анкетирования в ходе лекций,</a:t>
            </a:r>
          </a:p>
          <a:p>
            <a:pPr>
              <a:defRPr/>
            </a:pPr>
            <a:r>
              <a:rPr lang="ru-RU" sz="1800" b="0" dirty="0">
                <a:solidFill>
                  <a:srgbClr val="0070C0"/>
                </a:solidFill>
              </a:rPr>
              <a:t>в разрезе районов)</a:t>
            </a:r>
          </a:p>
          <a:p>
            <a:pPr>
              <a:defRPr/>
            </a:pPr>
            <a:endParaRPr lang="ru-RU" sz="2000" dirty="0">
              <a:solidFill>
                <a:srgbClr val="0070C0"/>
              </a:solidFill>
            </a:endParaRPr>
          </a:p>
        </c:rich>
      </c:tx>
      <c:layout>
        <c:manualLayout>
          <c:xMode val="edge"/>
          <c:yMode val="edge"/>
          <c:x val="0.12848961111815679"/>
          <c:y val="1.160628925329625E-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План</c:v>
                </c:pt>
              </c:strCache>
            </c:strRef>
          </c:tx>
          <c:spPr>
            <a:solidFill>
              <a:schemeClr val="accent1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Лист1!$A$2:$A$7</c:f>
              <c:strCache>
                <c:ptCount val="6"/>
                <c:pt idx="0">
                  <c:v>Александровский район</c:v>
                </c:pt>
                <c:pt idx="1">
                  <c:v>Горнозаводский район</c:v>
                </c:pt>
                <c:pt idx="2">
                  <c:v>Соликамский район</c:v>
                </c:pt>
                <c:pt idx="3">
                  <c:v>Уинский район</c:v>
                </c:pt>
                <c:pt idx="4">
                  <c:v>Красновишерский район</c:v>
                </c:pt>
                <c:pt idx="5">
                  <c:v>В среднем</c:v>
                </c:pt>
              </c:strCache>
            </c:str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20</c:v>
                </c:pt>
                <c:pt idx="1">
                  <c:v>20</c:v>
                </c:pt>
                <c:pt idx="2">
                  <c:v>20</c:v>
                </c:pt>
                <c:pt idx="3">
                  <c:v>20</c:v>
                </c:pt>
                <c:pt idx="4">
                  <c:v>20</c:v>
                </c:pt>
                <c:pt idx="5">
                  <c:v>20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D39-413F-9F72-86B15D0285A1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Факт</c:v>
                </c:pt>
              </c:strCache>
            </c:strRef>
          </c:tx>
          <c:spPr>
            <a:solidFill>
              <a:schemeClr val="accent2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rgbClr val="FFFF00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Лист1!$A$2:$A$7</c:f>
              <c:strCache>
                <c:ptCount val="6"/>
                <c:pt idx="0">
                  <c:v>Александровский район</c:v>
                </c:pt>
                <c:pt idx="1">
                  <c:v>Горнозаводский район</c:v>
                </c:pt>
                <c:pt idx="2">
                  <c:v>Соликамский район</c:v>
                </c:pt>
                <c:pt idx="3">
                  <c:v>Уинский район</c:v>
                </c:pt>
                <c:pt idx="4">
                  <c:v>Красновишерский район</c:v>
                </c:pt>
                <c:pt idx="5">
                  <c:v>В среднем</c:v>
                </c:pt>
              </c:strCache>
            </c:strRef>
          </c:cat>
          <c:val>
            <c:numRef>
              <c:f>Лист1!$C$2:$C$7</c:f>
              <c:numCache>
                <c:formatCode>General</c:formatCode>
                <c:ptCount val="6"/>
                <c:pt idx="0">
                  <c:v>44.8</c:v>
                </c:pt>
                <c:pt idx="1">
                  <c:v>40.799999999999997</c:v>
                </c:pt>
                <c:pt idx="2">
                  <c:v>60</c:v>
                </c:pt>
                <c:pt idx="3">
                  <c:v>56.4</c:v>
                </c:pt>
                <c:pt idx="4">
                  <c:v>49.7</c:v>
                </c:pt>
                <c:pt idx="5">
                  <c:v>50.3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D39-413F-9F72-86B15D0285A1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3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Лист1!$A$2:$A$7</c:f>
              <c:strCache>
                <c:ptCount val="6"/>
                <c:pt idx="0">
                  <c:v>Александровский район</c:v>
                </c:pt>
                <c:pt idx="1">
                  <c:v>Горнозаводский район</c:v>
                </c:pt>
                <c:pt idx="2">
                  <c:v>Соликамский район</c:v>
                </c:pt>
                <c:pt idx="3">
                  <c:v>Уинский район</c:v>
                </c:pt>
                <c:pt idx="4">
                  <c:v>Красновишерский район</c:v>
                </c:pt>
                <c:pt idx="5">
                  <c:v>В среднем</c:v>
                </c:pt>
              </c:strCache>
            </c:strRef>
          </c:cat>
          <c:val>
            <c:numRef>
              <c:f>Лист1!$D$2:$D$7</c:f>
              <c:numCache>
                <c:formatCode>General</c:formatCode>
                <c:ptCount val="6"/>
              </c:numCache>
            </c:numRef>
          </c:val>
          <c:extLst>
            <c:ext xmlns:c16="http://schemas.microsoft.com/office/drawing/2014/chart" uri="{C3380CC4-5D6E-409C-BE32-E72D297353CC}">
              <c16:uniqueId val="{00000002-7D39-413F-9F72-86B15D0285A1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65"/>
        <c:axId val="380000088"/>
        <c:axId val="370233248"/>
      </c:barChart>
      <c:catAx>
        <c:axId val="3800000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cap="all" baseline="0">
                <a:solidFill>
                  <a:srgbClr val="0070C0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70233248"/>
        <c:crosses val="autoZero"/>
        <c:auto val="1"/>
        <c:lblAlgn val="ctr"/>
        <c:lblOffset val="100"/>
        <c:noMultiLvlLbl val="0"/>
      </c:catAx>
      <c:valAx>
        <c:axId val="370233248"/>
        <c:scaling>
          <c:orientation val="minMax"/>
        </c:scaling>
        <c:delete val="1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38000008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egendEntry>
        <c:idx val="2"/>
        <c:delete val="1"/>
      </c:legendEntry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baseline="0">
              <a:solidFill>
                <a:srgbClr val="0070C0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baseline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Количество участников бесплатных обследований </a:t>
            </a:r>
          </a:p>
          <a:p>
            <a:pPr>
              <a:defRPr>
                <a:solidFill>
                  <a:schemeClr val="accent1">
                    <a:lumMod val="60000"/>
                    <a:lumOff val="40000"/>
                  </a:schemeClr>
                </a:solidFill>
              </a:defRPr>
            </a:pPr>
            <a:r>
              <a:rPr lang="ru-RU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с учетом Дней зрения для старшего поколения</a:t>
            </a:r>
          </a:p>
          <a:p>
            <a:pPr>
              <a:defRPr>
                <a:solidFill>
                  <a:schemeClr val="accent1">
                    <a:lumMod val="60000"/>
                    <a:lumOff val="40000"/>
                  </a:schemeClr>
                </a:solidFill>
              </a:defRPr>
            </a:pPr>
            <a:r>
              <a:rPr lang="ru-RU" sz="1800" b="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(чел., в </a:t>
            </a:r>
            <a:r>
              <a:rPr lang="ru-RU" sz="1800" b="0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разрезе районов) </a:t>
            </a:r>
          </a:p>
        </c:rich>
      </c:tx>
      <c:layout>
        <c:manualLayout>
          <c:xMode val="edge"/>
          <c:yMode val="edge"/>
          <c:x val="0.17597297933912107"/>
          <c:y val="2.777786141933023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baseline="0">
              <a:solidFill>
                <a:schemeClr val="accent1">
                  <a:lumMod val="60000"/>
                  <a:lumOff val="40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План</c:v>
                </c:pt>
              </c:strCache>
            </c:strRef>
          </c:tx>
          <c:spPr>
            <a:solidFill>
              <a:schemeClr val="accent1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Лист1!$A$2:$A$7</c:f>
              <c:strCache>
                <c:ptCount val="6"/>
                <c:pt idx="0">
                  <c:v>Александровский район</c:v>
                </c:pt>
                <c:pt idx="1">
                  <c:v>Горнозаводский район</c:v>
                </c:pt>
                <c:pt idx="2">
                  <c:v>Соликамский район</c:v>
                </c:pt>
                <c:pt idx="3">
                  <c:v>Уинский район</c:v>
                </c:pt>
                <c:pt idx="4">
                  <c:v>Красновишерский район</c:v>
                </c:pt>
                <c:pt idx="5">
                  <c:v>Всего</c:v>
                </c:pt>
              </c:strCache>
            </c:str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180</c:v>
                </c:pt>
                <c:pt idx="1">
                  <c:v>180</c:v>
                </c:pt>
                <c:pt idx="2">
                  <c:v>180</c:v>
                </c:pt>
                <c:pt idx="3">
                  <c:v>180</c:v>
                </c:pt>
                <c:pt idx="4">
                  <c:v>180</c:v>
                </c:pt>
                <c:pt idx="5">
                  <c:v>900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B0F-4394-BD70-18B3860DAB7A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Факт</c:v>
                </c:pt>
              </c:strCache>
            </c:strRef>
          </c:tx>
          <c:spPr>
            <a:solidFill>
              <a:schemeClr val="accent2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rgbClr val="FFFF00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Лист1!$A$2:$A$7</c:f>
              <c:strCache>
                <c:ptCount val="6"/>
                <c:pt idx="0">
                  <c:v>Александровский район</c:v>
                </c:pt>
                <c:pt idx="1">
                  <c:v>Горнозаводский район</c:v>
                </c:pt>
                <c:pt idx="2">
                  <c:v>Соликамский район</c:v>
                </c:pt>
                <c:pt idx="3">
                  <c:v>Уинский район</c:v>
                </c:pt>
                <c:pt idx="4">
                  <c:v>Красновишерский район</c:v>
                </c:pt>
                <c:pt idx="5">
                  <c:v>Всего</c:v>
                </c:pt>
              </c:strCache>
            </c:strRef>
          </c:cat>
          <c:val>
            <c:numRef>
              <c:f>Лист1!$C$2:$C$7</c:f>
              <c:numCache>
                <c:formatCode>General</c:formatCode>
                <c:ptCount val="6"/>
                <c:pt idx="0">
                  <c:v>208</c:v>
                </c:pt>
                <c:pt idx="1">
                  <c:v>217</c:v>
                </c:pt>
                <c:pt idx="2">
                  <c:v>196</c:v>
                </c:pt>
                <c:pt idx="3">
                  <c:v>201</c:v>
                </c:pt>
                <c:pt idx="4">
                  <c:v>285</c:v>
                </c:pt>
                <c:pt idx="5">
                  <c:v>1117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B0F-4394-BD70-18B3860DAB7A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3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Лист1!$A$2:$A$7</c:f>
              <c:strCache>
                <c:ptCount val="6"/>
                <c:pt idx="0">
                  <c:v>Александровский район</c:v>
                </c:pt>
                <c:pt idx="1">
                  <c:v>Горнозаводский район</c:v>
                </c:pt>
                <c:pt idx="2">
                  <c:v>Соликамский район</c:v>
                </c:pt>
                <c:pt idx="3">
                  <c:v>Уинский район</c:v>
                </c:pt>
                <c:pt idx="4">
                  <c:v>Красновишерский район</c:v>
                </c:pt>
                <c:pt idx="5">
                  <c:v>Всего</c:v>
                </c:pt>
              </c:strCache>
            </c:strRef>
          </c:cat>
          <c:val>
            <c:numRef>
              <c:f>Лист1!$D$2:$D$7</c:f>
              <c:numCache>
                <c:formatCode>General</c:formatCode>
                <c:ptCount val="6"/>
              </c:numCache>
            </c:numRef>
          </c:val>
          <c:extLst>
            <c:ext xmlns:c16="http://schemas.microsoft.com/office/drawing/2014/chart" uri="{C3380CC4-5D6E-409C-BE32-E72D297353CC}">
              <c16:uniqueId val="{00000002-CB0F-4394-BD70-18B3860DAB7A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65"/>
        <c:axId val="521250928"/>
        <c:axId val="521251912"/>
      </c:barChart>
      <c:catAx>
        <c:axId val="5212509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cap="all" baseline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521251912"/>
        <c:crosses val="autoZero"/>
        <c:auto val="1"/>
        <c:lblAlgn val="ctr"/>
        <c:lblOffset val="100"/>
        <c:noMultiLvlLbl val="0"/>
      </c:catAx>
      <c:valAx>
        <c:axId val="521251912"/>
        <c:scaling>
          <c:orientation val="minMax"/>
        </c:scaling>
        <c:delete val="1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52125092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egendEntry>
        <c:idx val="2"/>
        <c:delete val="1"/>
      </c:legendEntry>
      <c:layout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baseline="0">
              <a:solidFill>
                <a:schemeClr val="accent1">
                  <a:lumMod val="60000"/>
                  <a:lumOff val="40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layout>
        <c:manualLayout>
          <c:xMode val="edge"/>
          <c:yMode val="edge"/>
          <c:x val="0.1616111682574527"/>
          <c:y val="3.9337227911196315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cap="all" baseline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Состав участников проекта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1-2AA5-4139-96E8-0A36A1E88DF1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3-2AA5-4139-96E8-0A36A1E88DF1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5-2AA5-4139-96E8-0A36A1E88DF1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7-2AA5-4139-96E8-0A36A1E88DF1}"/>
              </c:ext>
            </c:extLst>
          </c:dPt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40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</c:ext>
                <c:ext xmlns:c16="http://schemas.microsoft.com/office/drawing/2014/chart" uri="{C3380CC4-5D6E-409C-BE32-E72D297353CC}">
                  <c16:uniqueId val="{00000001-2AA5-4139-96E8-0A36A1E88DF1}"/>
                </c:ext>
              </c:extLst>
            </c:dLbl>
            <c:dLbl>
              <c:idx val="1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400" b="1" i="0" u="none" strike="noStrike" kern="1200" spc="0" baseline="0">
                      <a:solidFill>
                        <a:schemeClr val="accent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3-2AA5-4139-96E8-0A36A1E88DF1}"/>
                </c:ext>
              </c:extLst>
            </c:dLbl>
            <c:dLbl>
              <c:idx val="2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400" b="1" i="0" u="none" strike="noStrike" kern="1200" spc="0" baseline="0">
                      <a:solidFill>
                        <a:schemeClr val="accent3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5-2AA5-4139-96E8-0A36A1E88DF1}"/>
                </c:ext>
              </c:extLst>
            </c:dLbl>
            <c:dLbl>
              <c:idx val="3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400" b="1" i="0" u="none" strike="noStrike" kern="1200" spc="0" baseline="0">
                      <a:solidFill>
                        <a:schemeClr val="accent4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7-2AA5-4139-96E8-0A36A1E88DF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spc="0" baseline="0">
                    <a:solidFill>
                      <a:schemeClr val="accen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Лист1!$A$2:$A$5</c:f>
              <c:strCache>
                <c:ptCount val="2"/>
                <c:pt idx="0">
                  <c:v>Мужчины</c:v>
                </c:pt>
                <c:pt idx="1">
                  <c:v>Женщины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20</c:v>
                </c:pt>
                <c:pt idx="1">
                  <c:v>917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2AA5-4139-96E8-0A36A1E88DF1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Столбец2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A-2AA5-4139-96E8-0A36A1E88DF1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C-2AA5-4139-96E8-0A36A1E88DF1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E-2AA5-4139-96E8-0A36A1E88DF1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10-2AA5-4139-96E8-0A36A1E88DF1}"/>
              </c:ext>
            </c:extLst>
          </c:dPt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A-2AA5-4139-96E8-0A36A1E88DF1}"/>
                </c:ext>
              </c:extLst>
            </c:dLbl>
            <c:dLbl>
              <c:idx val="1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spc="0" baseline="0">
                      <a:solidFill>
                        <a:schemeClr val="accent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C-2AA5-4139-96E8-0A36A1E88DF1}"/>
                </c:ext>
              </c:extLst>
            </c:dLbl>
            <c:dLbl>
              <c:idx val="2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spc="0" baseline="0">
                      <a:solidFill>
                        <a:schemeClr val="accent3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E-2AA5-4139-96E8-0A36A1E88DF1}"/>
                </c:ext>
              </c:extLst>
            </c:dLbl>
            <c:dLbl>
              <c:idx val="3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spc="0" baseline="0">
                      <a:solidFill>
                        <a:schemeClr val="accent4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10-2AA5-4139-96E8-0A36A1E88DF1}"/>
                </c:ext>
              </c:extLst>
            </c:dLbl>
            <c:spPr>
              <a:noFill/>
              <a:ln>
                <a:noFill/>
              </a:ln>
              <a:effectLst/>
            </c:sp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Лист1!$A$2:$A$5</c:f>
              <c:strCache>
                <c:ptCount val="2"/>
                <c:pt idx="0">
                  <c:v>Мужчины</c:v>
                </c:pt>
                <c:pt idx="1">
                  <c:v>Женщины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  <c:extLst>
            <c:ext xmlns:c16="http://schemas.microsoft.com/office/drawing/2014/chart" uri="{C3380CC4-5D6E-409C-BE32-E72D297353CC}">
              <c16:uniqueId val="{00000011-2AA5-4139-96E8-0A36A1E88DF1}"/>
            </c:ext>
          </c:extLst>
        </c:ser>
        <c:dLbls>
          <c:dLblPos val="out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rgbClr val="146194">
        <a:lumMod val="20000"/>
        <a:lumOff val="80000"/>
      </a:srgbClr>
    </a:solidFill>
    <a:ln>
      <a:noFill/>
    </a:ln>
    <a:effectLst/>
  </c:spPr>
  <c:txPr>
    <a:bodyPr/>
    <a:lstStyle/>
    <a:p>
      <a:pPr>
        <a:defRPr/>
      </a:pPr>
      <a:endParaRPr lang="ru-RU"/>
    </a:p>
  </c:txPr>
  <c:externalData r:id="rId2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spc="0" baseline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sz="1800" dirty="0" smtClean="0"/>
              <a:t>СОСТАВ УЧАСТНИКОВ ПРОЕКТА ПО ВОЗРАСТУ</a:t>
            </a:r>
            <a:endParaRPr lang="ru-RU" sz="1800" dirty="0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spc="0" baseline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Состав участников проекта по возрасту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A7E0-4BCB-B991-777330869057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A7E0-4BCB-B991-777330869057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A7E0-4BCB-B991-777330869057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A7E0-4BCB-B991-777330869057}"/>
              </c:ext>
            </c:extLst>
          </c:dPt>
          <c:dLbls>
            <c:spPr>
              <a:solidFill>
                <a:sysClr val="window" lastClr="FFFFFF"/>
              </a:solidFill>
              <a:ln>
                <a:solidFill>
                  <a:sysClr val="windowText" lastClr="000000">
                    <a:lumMod val="25000"/>
                    <a:lumOff val="75000"/>
                  </a:sys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accent1">
                        <a:lumMod val="7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  <c15:layout/>
              </c:ext>
            </c:extLst>
          </c:dLbls>
          <c:cat>
            <c:strRef>
              <c:f>Лист1!$A$2:$A$5</c:f>
              <c:strCache>
                <c:ptCount val="4"/>
                <c:pt idx="0">
                  <c:v>50-60 лет</c:v>
                </c:pt>
                <c:pt idx="1">
                  <c:v>от 60 до 70 лет</c:v>
                </c:pt>
                <c:pt idx="2">
                  <c:v>от 60 до 70 лет</c:v>
                </c:pt>
                <c:pt idx="3">
                  <c:v>80 лет и старше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138</c:v>
                </c:pt>
                <c:pt idx="1">
                  <c:v>604</c:v>
                </c:pt>
                <c:pt idx="2">
                  <c:v>279</c:v>
                </c:pt>
                <c:pt idx="3">
                  <c:v>96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A7E0-4BCB-B991-777330869057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Столбец2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A-A7E0-4BCB-B991-777330869057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C-A7E0-4BCB-B991-777330869057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E-A7E0-4BCB-B991-777330869057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0-A7E0-4BCB-B991-777330869057}"/>
              </c:ext>
            </c:extLst>
          </c:dPt>
          <c:dLbls>
            <c:spPr>
              <a:solidFill>
                <a:schemeClr val="lt1"/>
              </a:solidFill>
              <a:ln>
                <a:solidFill>
                  <a:schemeClr val="dk1">
                    <a:lumMod val="25000"/>
                    <a:lumOff val="75000"/>
                  </a:scheme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</c:ext>
            </c:extLst>
          </c:dLbls>
          <c:cat>
            <c:strRef>
              <c:f>Лист1!$A$2:$A$5</c:f>
              <c:strCache>
                <c:ptCount val="4"/>
                <c:pt idx="0">
                  <c:v>50-60 лет</c:v>
                </c:pt>
                <c:pt idx="1">
                  <c:v>от 60 до 70 лет</c:v>
                </c:pt>
                <c:pt idx="2">
                  <c:v>от 60 до 70 лет</c:v>
                </c:pt>
                <c:pt idx="3">
                  <c:v>80 лет и старше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  <c:extLst>
            <c:ext xmlns:c16="http://schemas.microsoft.com/office/drawing/2014/chart" uri="{C3380CC4-5D6E-409C-BE32-E72D297353CC}">
              <c16:uniqueId val="{00000011-A7E0-4BCB-B991-77733086905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5.0390358675454189E-2"/>
          <c:y val="0.83553097529475484"/>
          <c:w val="0.91902686612390783"/>
          <c:h val="0.130077490313710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baseline="0">
              <a:solidFill>
                <a:srgbClr val="0070C0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solidFill>
      <a:srgbClr val="146194">
        <a:lumMod val="20000"/>
        <a:lumOff val="80000"/>
      </a:srgbClr>
    </a:solidFill>
    <a:ln>
      <a:noFill/>
    </a:ln>
    <a:effectLst/>
  </c:spPr>
  <c:txPr>
    <a:bodyPr/>
    <a:lstStyle/>
    <a:p>
      <a:pPr>
        <a:defRPr/>
      </a:pPr>
      <a:endParaRPr lang="ru-RU"/>
    </a:p>
  </c:txPr>
  <c:externalData r:id="rId4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baseline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Выявленные риски слепоты по возрастным заболеваниям глаз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4EE9-423C-A284-32849F332F83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4EE9-423C-A284-32849F332F83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4EE9-423C-A284-32849F332F83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4EE9-423C-A284-32849F332F83}"/>
              </c:ext>
            </c:extLst>
          </c:dPt>
          <c:dLbls>
            <c:dLbl>
              <c:idx val="0"/>
              <c:layout/>
              <c:spPr>
                <a:solidFill>
                  <a:srgbClr val="A50E82">
                    <a:lumMod val="75000"/>
                  </a:srgbClr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800" b="1" i="0" u="none" strike="noStrike" kern="1200" baseline="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ctr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7.374673260460568E-2"/>
                      <c:h val="0.1394218301849038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4EE9-423C-A284-32849F332F83}"/>
                </c:ext>
              </c:extLst>
            </c:dLbl>
            <c:dLbl>
              <c:idx val="1"/>
              <c:layout>
                <c:manualLayout>
                  <c:x val="7.9277287150151407E-2"/>
                  <c:y val="-4.6744251518231125E-2"/>
                </c:manualLayout>
              </c:layout>
              <c:spPr>
                <a:solidFill>
                  <a:srgbClr val="A50E82">
                    <a:lumMod val="75000"/>
                  </a:srgbClr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800" b="1" i="0" u="none" strike="noStrike" kern="1200" baseline="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6.9159399550949185E-2"/>
                      <c:h val="0.1231384528190061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4EE9-423C-A284-32849F332F83}"/>
                </c:ext>
              </c:extLst>
            </c:dLbl>
            <c:dLbl>
              <c:idx val="2"/>
              <c:layout>
                <c:manualLayout>
                  <c:x val="9.9274594513713316E-2"/>
                  <c:y val="-3.9763075162651908E-2"/>
                </c:manualLayout>
              </c:layout>
              <c:spPr>
                <a:solidFill>
                  <a:srgbClr val="A50E82">
                    <a:lumMod val="75000"/>
                  </a:srgbClr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800" b="1" i="0" u="none" strike="noStrike" kern="1200" baseline="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7.4794943842910494E-2"/>
                      <c:h val="0.1205825223142273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4EE9-423C-A284-32849F332F83}"/>
                </c:ext>
              </c:extLst>
            </c:dLbl>
            <c:dLbl>
              <c:idx val="3"/>
              <c:layout>
                <c:manualLayout>
                  <c:x val="0.10304206680880067"/>
                  <c:y val="0.23059739706554463"/>
                </c:manualLayout>
              </c:layout>
              <c:spPr>
                <a:solidFill>
                  <a:srgbClr val="A50E82">
                    <a:lumMod val="75000"/>
                  </a:srgbClr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800" b="1" i="0" u="none" strike="noStrike" kern="1200" baseline="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7.6000950321390218E-2"/>
                      <c:h val="0.12591743735885577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7-4EE9-423C-A284-32849F332F83}"/>
                </c:ext>
              </c:extLst>
            </c:dLbl>
            <c:spPr>
              <a:solidFill>
                <a:srgbClr val="A50E82">
                  <a:lumMod val="75000"/>
                </a:srgbClr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Лист1!$A$2:$A$5</c:f>
              <c:strCache>
                <c:ptCount val="4"/>
                <c:pt idx="0">
                  <c:v>Возрастная катаракта</c:v>
                </c:pt>
                <c:pt idx="1">
                  <c:v>Глаукома</c:v>
                </c:pt>
                <c:pt idx="2">
                  <c:v>Возрастная дистрофия сетчатки </c:v>
                </c:pt>
                <c:pt idx="3">
                  <c:v>Иные патологии органа зрения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328</c:v>
                </c:pt>
                <c:pt idx="1">
                  <c:v>27</c:v>
                </c:pt>
                <c:pt idx="2">
                  <c:v>49</c:v>
                </c:pt>
                <c:pt idx="3">
                  <c:v>122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4EE9-423C-A284-32849F332F83}"/>
            </c:ext>
          </c:extLst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63680263157894734"/>
          <c:y val="0.24032172158621118"/>
          <c:w val="0.30911106506423541"/>
          <c:h val="0.5859761466286697"/>
        </c:manualLayout>
      </c:layout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baseline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4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baseline="0">
                <a:solidFill>
                  <a:srgbClr val="0070C0"/>
                </a:solidFill>
                <a:latin typeface="+mn-lt"/>
                <a:ea typeface="+mn-ea"/>
                <a:cs typeface="+mn-cs"/>
              </a:defRPr>
            </a:pPr>
            <a:r>
              <a:rPr lang="ru-RU" dirty="0">
                <a:solidFill>
                  <a:srgbClr val="0070C0"/>
                </a:solidFill>
              </a:rPr>
              <a:t>Процент участников проекта, удовлетворенных качеством обследования (выявления рисков слепоты) </a:t>
            </a:r>
          </a:p>
          <a:p>
            <a:pPr>
              <a:defRPr>
                <a:solidFill>
                  <a:srgbClr val="0070C0"/>
                </a:solidFill>
              </a:defRPr>
            </a:pPr>
            <a:r>
              <a:rPr lang="ru-RU" sz="1800" b="0" dirty="0">
                <a:solidFill>
                  <a:srgbClr val="0070C0"/>
                </a:solidFill>
              </a:rPr>
              <a:t>(по данным анкетирования, в разрезе районов)</a:t>
            </a:r>
          </a:p>
          <a:p>
            <a:pPr>
              <a:defRPr>
                <a:solidFill>
                  <a:srgbClr val="0070C0"/>
                </a:solidFill>
              </a:defRPr>
            </a:pPr>
            <a:endParaRPr lang="ru-RU" dirty="0">
              <a:solidFill>
                <a:srgbClr val="0070C0"/>
              </a:solidFill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baseline="0">
              <a:solidFill>
                <a:srgbClr val="0070C0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План</c:v>
                </c:pt>
              </c:strCache>
            </c:strRef>
          </c:tx>
          <c:spPr>
            <a:solidFill>
              <a:schemeClr val="accent1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Лист1!$A$2:$A$7</c:f>
              <c:strCache>
                <c:ptCount val="6"/>
                <c:pt idx="0">
                  <c:v>Александровский район</c:v>
                </c:pt>
                <c:pt idx="1">
                  <c:v>Горнозаводский район</c:v>
                </c:pt>
                <c:pt idx="2">
                  <c:v>Соликамский район</c:v>
                </c:pt>
                <c:pt idx="3">
                  <c:v>Уинский район</c:v>
                </c:pt>
                <c:pt idx="4">
                  <c:v>Красновишерский район</c:v>
                </c:pt>
                <c:pt idx="5">
                  <c:v>В среднем</c:v>
                </c:pt>
              </c:strCache>
            </c:str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90</c:v>
                </c:pt>
                <c:pt idx="1">
                  <c:v>90</c:v>
                </c:pt>
                <c:pt idx="2">
                  <c:v>90</c:v>
                </c:pt>
                <c:pt idx="3">
                  <c:v>90</c:v>
                </c:pt>
                <c:pt idx="4">
                  <c:v>90</c:v>
                </c:pt>
                <c:pt idx="5">
                  <c:v>90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EC7-4F5E-A3EA-8135A4A792D9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Факт</c:v>
                </c:pt>
              </c:strCache>
            </c:strRef>
          </c:tx>
          <c:spPr>
            <a:solidFill>
              <a:schemeClr val="accent2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rgbClr val="FFFF00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Лист1!$A$2:$A$7</c:f>
              <c:strCache>
                <c:ptCount val="6"/>
                <c:pt idx="0">
                  <c:v>Александровский район</c:v>
                </c:pt>
                <c:pt idx="1">
                  <c:v>Горнозаводский район</c:v>
                </c:pt>
                <c:pt idx="2">
                  <c:v>Соликамский район</c:v>
                </c:pt>
                <c:pt idx="3">
                  <c:v>Уинский район</c:v>
                </c:pt>
                <c:pt idx="4">
                  <c:v>Красновишерский район</c:v>
                </c:pt>
                <c:pt idx="5">
                  <c:v>В среднем</c:v>
                </c:pt>
              </c:strCache>
            </c:strRef>
          </c:cat>
          <c:val>
            <c:numRef>
              <c:f>Лист1!$C$2:$C$7</c:f>
              <c:numCache>
                <c:formatCode>General</c:formatCode>
                <c:ptCount val="6"/>
                <c:pt idx="0">
                  <c:v>96.2</c:v>
                </c:pt>
                <c:pt idx="1">
                  <c:v>96.5</c:v>
                </c:pt>
                <c:pt idx="2">
                  <c:v>96.8</c:v>
                </c:pt>
                <c:pt idx="3">
                  <c:v>100</c:v>
                </c:pt>
                <c:pt idx="4">
                  <c:v>96.9</c:v>
                </c:pt>
                <c:pt idx="5">
                  <c:v>97.3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EC7-4F5E-A3EA-8135A4A792D9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3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Лист1!$A$2:$A$7</c:f>
              <c:strCache>
                <c:ptCount val="6"/>
                <c:pt idx="0">
                  <c:v>Александровский район</c:v>
                </c:pt>
                <c:pt idx="1">
                  <c:v>Горнозаводский район</c:v>
                </c:pt>
                <c:pt idx="2">
                  <c:v>Соликамский район</c:v>
                </c:pt>
                <c:pt idx="3">
                  <c:v>Уинский район</c:v>
                </c:pt>
                <c:pt idx="4">
                  <c:v>Красновишерский район</c:v>
                </c:pt>
                <c:pt idx="5">
                  <c:v>В среднем</c:v>
                </c:pt>
              </c:strCache>
            </c:strRef>
          </c:cat>
          <c:val>
            <c:numRef>
              <c:f>Лист1!$D$2:$D$7</c:f>
              <c:numCache>
                <c:formatCode>General</c:formatCode>
                <c:ptCount val="6"/>
              </c:numCache>
            </c:numRef>
          </c:val>
          <c:extLst>
            <c:ext xmlns:c16="http://schemas.microsoft.com/office/drawing/2014/chart" uri="{C3380CC4-5D6E-409C-BE32-E72D297353CC}">
              <c16:uniqueId val="{00000002-8EC7-4F5E-A3EA-8135A4A792D9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65"/>
        <c:axId val="380000088"/>
        <c:axId val="370233248"/>
      </c:barChart>
      <c:catAx>
        <c:axId val="3800000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cap="all" baseline="0">
                <a:solidFill>
                  <a:srgbClr val="0070C0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70233248"/>
        <c:crosses val="autoZero"/>
        <c:auto val="1"/>
        <c:lblAlgn val="ctr"/>
        <c:lblOffset val="100"/>
        <c:noMultiLvlLbl val="0"/>
      </c:catAx>
      <c:valAx>
        <c:axId val="370233248"/>
        <c:scaling>
          <c:orientation val="minMax"/>
        </c:scaling>
        <c:delete val="1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38000008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egendEntry>
        <c:idx val="2"/>
        <c:delete val="1"/>
      </c:legendEntry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baseline="0">
              <a:solidFill>
                <a:srgbClr val="0070C0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baseline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>
                <a:solidFill>
                  <a:schemeClr val="accent1">
                    <a:lumMod val="60000"/>
                    <a:lumOff val="40000"/>
                  </a:schemeClr>
                </a:solidFill>
              </a:rPr>
              <a:t>Количество участников Дней зрения для старшего поколения</a:t>
            </a:r>
          </a:p>
          <a:p>
            <a:pPr>
              <a:defRPr>
                <a:solidFill>
                  <a:schemeClr val="accent1">
                    <a:lumMod val="60000"/>
                    <a:lumOff val="40000"/>
                  </a:schemeClr>
                </a:solidFill>
              </a:defRPr>
            </a:pPr>
            <a:r>
              <a:rPr lang="ru-RU">
                <a:solidFill>
                  <a:schemeClr val="accent1">
                    <a:lumMod val="60000"/>
                    <a:lumOff val="40000"/>
                  </a:schemeClr>
                </a:solidFill>
              </a:rPr>
              <a:t>(чел., в разрезе районов)</a:t>
            </a:r>
          </a:p>
          <a:p>
            <a:pPr>
              <a:defRPr>
                <a:solidFill>
                  <a:schemeClr val="accent1">
                    <a:lumMod val="60000"/>
                    <a:lumOff val="40000"/>
                  </a:schemeClr>
                </a:solidFill>
              </a:defRPr>
            </a:pPr>
            <a:endParaRPr lang="ru-RU">
              <a:solidFill>
                <a:schemeClr val="accent1">
                  <a:lumMod val="60000"/>
                  <a:lumOff val="40000"/>
                </a:schemeClr>
              </a:solidFill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baseline="0">
              <a:solidFill>
                <a:schemeClr val="accent1">
                  <a:lumMod val="60000"/>
                  <a:lumOff val="40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План</c:v>
                </c:pt>
              </c:strCache>
            </c:strRef>
          </c:tx>
          <c:spPr>
            <a:solidFill>
              <a:schemeClr val="accent1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Лист1!$A$2:$A$7</c:f>
              <c:strCache>
                <c:ptCount val="6"/>
                <c:pt idx="0">
                  <c:v>Александровский район</c:v>
                </c:pt>
                <c:pt idx="1">
                  <c:v>Горнозаводский район</c:v>
                </c:pt>
                <c:pt idx="2">
                  <c:v>Соликамский район</c:v>
                </c:pt>
                <c:pt idx="3">
                  <c:v>Уинский район</c:v>
                </c:pt>
                <c:pt idx="4">
                  <c:v>Красновишерский район</c:v>
                </c:pt>
                <c:pt idx="5">
                  <c:v>Всего</c:v>
                </c:pt>
              </c:strCache>
            </c:str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30</c:v>
                </c:pt>
                <c:pt idx="1">
                  <c:v>30</c:v>
                </c:pt>
                <c:pt idx="2">
                  <c:v>30</c:v>
                </c:pt>
                <c:pt idx="3">
                  <c:v>30</c:v>
                </c:pt>
                <c:pt idx="4">
                  <c:v>30</c:v>
                </c:pt>
                <c:pt idx="5">
                  <c:v>150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D8D-434A-B0FA-C9E9D18AF72C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Факт</c:v>
                </c:pt>
              </c:strCache>
            </c:strRef>
          </c:tx>
          <c:spPr>
            <a:solidFill>
              <a:schemeClr val="accent2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rgbClr val="FFFF00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Лист1!$A$2:$A$7</c:f>
              <c:strCache>
                <c:ptCount val="6"/>
                <c:pt idx="0">
                  <c:v>Александровский район</c:v>
                </c:pt>
                <c:pt idx="1">
                  <c:v>Горнозаводский район</c:v>
                </c:pt>
                <c:pt idx="2">
                  <c:v>Соликамский район</c:v>
                </c:pt>
                <c:pt idx="3">
                  <c:v>Уинский район</c:v>
                </c:pt>
                <c:pt idx="4">
                  <c:v>Красновишерский район</c:v>
                </c:pt>
                <c:pt idx="5">
                  <c:v>Всего</c:v>
                </c:pt>
              </c:strCache>
            </c:strRef>
          </c:cat>
          <c:val>
            <c:numRef>
              <c:f>Лист1!$C$2:$C$7</c:f>
              <c:numCache>
                <c:formatCode>General</c:formatCode>
                <c:ptCount val="6"/>
                <c:pt idx="0">
                  <c:v>39</c:v>
                </c:pt>
                <c:pt idx="1">
                  <c:v>31</c:v>
                </c:pt>
                <c:pt idx="2">
                  <c:v>30</c:v>
                </c:pt>
                <c:pt idx="3">
                  <c:v>30</c:v>
                </c:pt>
                <c:pt idx="4">
                  <c:v>30</c:v>
                </c:pt>
                <c:pt idx="5">
                  <c:v>160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6D8D-434A-B0FA-C9E9D18AF72C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3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Лист1!$A$2:$A$7</c:f>
              <c:strCache>
                <c:ptCount val="6"/>
                <c:pt idx="0">
                  <c:v>Александровский район</c:v>
                </c:pt>
                <c:pt idx="1">
                  <c:v>Горнозаводский район</c:v>
                </c:pt>
                <c:pt idx="2">
                  <c:v>Соликамский район</c:v>
                </c:pt>
                <c:pt idx="3">
                  <c:v>Уинский район</c:v>
                </c:pt>
                <c:pt idx="4">
                  <c:v>Красновишерский район</c:v>
                </c:pt>
                <c:pt idx="5">
                  <c:v>Всего</c:v>
                </c:pt>
              </c:strCache>
            </c:strRef>
          </c:cat>
          <c:val>
            <c:numRef>
              <c:f>Лист1!$D$2:$D$7</c:f>
              <c:numCache>
                <c:formatCode>General</c:formatCode>
                <c:ptCount val="6"/>
              </c:numCache>
            </c:numRef>
          </c:val>
          <c:extLst>
            <c:ext xmlns:c16="http://schemas.microsoft.com/office/drawing/2014/chart" uri="{C3380CC4-5D6E-409C-BE32-E72D297353CC}">
              <c16:uniqueId val="{00000002-6D8D-434A-B0FA-C9E9D18AF72C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65"/>
        <c:axId val="380000088"/>
        <c:axId val="370233248"/>
      </c:barChart>
      <c:catAx>
        <c:axId val="3800000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cap="all" baseline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70233248"/>
        <c:crosses val="autoZero"/>
        <c:auto val="1"/>
        <c:lblAlgn val="ctr"/>
        <c:lblOffset val="100"/>
        <c:noMultiLvlLbl val="0"/>
      </c:catAx>
      <c:valAx>
        <c:axId val="370233248"/>
        <c:scaling>
          <c:orientation val="minMax"/>
        </c:scaling>
        <c:delete val="1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38000008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egendEntry>
        <c:idx val="2"/>
        <c:delete val="1"/>
      </c:legendEntry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baseline="0">
              <a:solidFill>
                <a:schemeClr val="accent1">
                  <a:lumMod val="60000"/>
                  <a:lumOff val="40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5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05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05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05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00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00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7.xml><?xml version="1.0" encoding="utf-8"?>
<cs:chartStyle xmlns:cs="http://schemas.microsoft.com/office/drawing/2012/chartStyle" xmlns:a="http://schemas.openxmlformats.org/drawingml/2006/main" id="205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8.xml><?xml version="1.0" encoding="utf-8"?>
<cs:chartStyle xmlns:cs="http://schemas.microsoft.com/office/drawing/2012/chartStyle" xmlns:a="http://schemas.openxmlformats.org/drawingml/2006/main" id="205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51F94-34AD-4E1B-AED0-242EB9461A84}" type="datetimeFigureOut">
              <a:rPr lang="ru-RU" smtClean="0"/>
              <a:t>25.05.2019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70452-E56D-4003-97D5-24C9333E785A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626687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51F94-34AD-4E1B-AED0-242EB9461A84}" type="datetimeFigureOut">
              <a:rPr lang="ru-RU" smtClean="0"/>
              <a:t>25.05.2019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70452-E56D-4003-97D5-24C9333E78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88954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51F94-34AD-4E1B-AED0-242EB9461A84}" type="datetimeFigureOut">
              <a:rPr lang="ru-RU" smtClean="0"/>
              <a:t>25.05.2019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70452-E56D-4003-97D5-24C9333E78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788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51F94-34AD-4E1B-AED0-242EB9461A84}" type="datetimeFigureOut">
              <a:rPr lang="ru-RU" smtClean="0"/>
              <a:t>25.05.2019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70452-E56D-4003-97D5-24C9333E78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40516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51F94-34AD-4E1B-AED0-242EB9461A84}" type="datetimeFigureOut">
              <a:rPr lang="ru-RU" smtClean="0"/>
              <a:t>25.05.2019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70452-E56D-4003-97D5-24C9333E78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17660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51F94-34AD-4E1B-AED0-242EB9461A84}" type="datetimeFigureOut">
              <a:rPr lang="ru-RU" smtClean="0"/>
              <a:t>25.05.2019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70452-E56D-4003-97D5-24C9333E78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95216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51F94-34AD-4E1B-AED0-242EB9461A84}" type="datetimeFigureOut">
              <a:rPr lang="ru-RU" smtClean="0"/>
              <a:t>25.05.2019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70452-E56D-4003-97D5-24C9333E78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17495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51F94-34AD-4E1B-AED0-242EB9461A84}" type="datetimeFigureOut">
              <a:rPr lang="ru-RU" smtClean="0"/>
              <a:t>25.05.2019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70452-E56D-4003-97D5-24C9333E78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58093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51F94-34AD-4E1B-AED0-242EB9461A84}" type="datetimeFigureOut">
              <a:rPr lang="ru-RU" smtClean="0"/>
              <a:t>25.05.2019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70452-E56D-4003-97D5-24C9333E78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07843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51F94-34AD-4E1B-AED0-242EB9461A84}" type="datetimeFigureOut">
              <a:rPr lang="ru-RU" smtClean="0"/>
              <a:t>25.05.2019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70452-E56D-4003-97D5-24C9333E78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10328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51F94-34AD-4E1B-AED0-242EB9461A84}" type="datetimeFigureOut">
              <a:rPr lang="ru-RU" smtClean="0"/>
              <a:t>25.05.2019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70452-E56D-4003-97D5-24C9333E78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45175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51F94-34AD-4E1B-AED0-242EB9461A84}" type="datetimeFigureOut">
              <a:rPr lang="ru-RU" smtClean="0"/>
              <a:t>25.05.2019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70452-E56D-4003-97D5-24C9333E785A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5975337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51F94-34AD-4E1B-AED0-242EB9461A84}" type="datetimeFigureOut">
              <a:rPr lang="ru-RU" smtClean="0"/>
              <a:t>25.05.2019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70452-E56D-4003-97D5-24C9333E78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98278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51F94-34AD-4E1B-AED0-242EB9461A84}" type="datetimeFigureOut">
              <a:rPr lang="ru-RU" smtClean="0"/>
              <a:t>25.05.2019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70452-E56D-4003-97D5-24C9333E785A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5323833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51F94-34AD-4E1B-AED0-242EB9461A84}" type="datetimeFigureOut">
              <a:rPr lang="ru-RU" smtClean="0"/>
              <a:t>25.05.2019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70452-E56D-4003-97D5-24C9333E78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175909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51F94-34AD-4E1B-AED0-242EB9461A84}" type="datetimeFigureOut">
              <a:rPr lang="ru-RU" smtClean="0"/>
              <a:t>25.05.2019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70452-E56D-4003-97D5-24C9333E78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626533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51F94-34AD-4E1B-AED0-242EB9461A84}" type="datetimeFigureOut">
              <a:rPr lang="ru-RU" smtClean="0"/>
              <a:t>25.05.2019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70452-E56D-4003-97D5-24C9333E78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84830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9751F94-34AD-4E1B-AED0-242EB9461A84}" type="datetimeFigureOut">
              <a:rPr lang="ru-RU" smtClean="0"/>
              <a:t>25.05.2019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CFB70452-E56D-4003-97D5-24C9333E78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951397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4212" y="1241778"/>
            <a:ext cx="10943344" cy="318346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8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8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ИТОГИ РЕАЛИЗАЦИИ </a:t>
            </a:r>
            <a:br>
              <a:rPr lang="ru-RU" sz="28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8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СОЦИАЛЬНО ЗНАЧИМОГО ПРОЕКТА</a:t>
            </a:r>
            <a:br>
              <a:rPr lang="ru-RU" sz="28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8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«Повышение </a:t>
            </a:r>
            <a:r>
              <a:rPr lang="ru-RU" sz="28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качества жизни населения Пермского края старшего поколения, проживающего в отдаленных и труднодоступных районах, через профилактику слепоты, содействие реализации права на </a:t>
            </a:r>
            <a:r>
              <a:rPr lang="ru-RU" sz="28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зрение»</a:t>
            </a:r>
            <a:endParaRPr lang="ru-RU" sz="28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4212" y="5091289"/>
            <a:ext cx="10943344" cy="1388533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FFFF00"/>
                </a:solidFill>
              </a:rPr>
              <a:t>Доклад на Итоговой общественной конференции</a:t>
            </a:r>
          </a:p>
          <a:p>
            <a:pPr algn="ctr"/>
            <a:r>
              <a:rPr lang="ru-RU" dirty="0" smtClean="0">
                <a:solidFill>
                  <a:srgbClr val="FFFF00"/>
                </a:solidFill>
              </a:rPr>
              <a:t>г. Пермь, 2019 год</a:t>
            </a:r>
            <a:endParaRPr lang="ru-RU" dirty="0">
              <a:solidFill>
                <a:srgbClr val="FFFF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02311" y="506521"/>
            <a:ext cx="4162601" cy="136562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212" y="506521"/>
            <a:ext cx="5286460" cy="1365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107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668505" y="285042"/>
            <a:ext cx="10796587" cy="51929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FFFF00"/>
                </a:solidFill>
              </a:rPr>
              <a:t>АКТУАЛЬНОСТЬ ПРОЕКТА</a:t>
            </a:r>
            <a:endParaRPr lang="ru-RU" sz="2800" b="1" dirty="0">
              <a:solidFill>
                <a:srgbClr val="FFFF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68505" y="804332"/>
            <a:ext cx="10796587" cy="5449711"/>
          </a:xfrm>
          <a:solidFill>
            <a:schemeClr val="tx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just"/>
            <a:r>
              <a:rPr lang="ru-RU" b="1" dirty="0">
                <a:solidFill>
                  <a:srgbClr val="0070C0"/>
                </a:solidFill>
              </a:rPr>
              <a:t>Ситуация в Пермском крае с болезнями глаз у населения старше трудоспособного возраста хуже, чем в целом по России (по статданным Минздрава Российской Федерации уровень такой заболеваемости в регионе на 18% выше среднероссийского) и составляет 22 386,1 чел. на 100 000 населения. </a:t>
            </a:r>
          </a:p>
          <a:p>
            <a:pPr algn="just"/>
            <a:r>
              <a:rPr lang="ru-RU" b="1" dirty="0">
                <a:solidFill>
                  <a:srgbClr val="0070C0"/>
                </a:solidFill>
              </a:rPr>
              <a:t>При большинстве заболеваний глаз у ветеранов и пенсионеров чрезвычайно высок риск возникновения слепоты, так по данным Всемирной организации здравоохранения 82% людей, страдающих слепотой, входят в возрастную группу 50 лет и старше, а даже незначительные нарушения зрения, приводят к ухудшению качества жизни человека. При этом по данным ВОЗ 80% всех случаев нарушения зрения можно предотвратить или вылечить. </a:t>
            </a:r>
            <a:endParaRPr lang="ru-RU" b="1" dirty="0" smtClean="0">
              <a:solidFill>
                <a:srgbClr val="0070C0"/>
              </a:solidFill>
            </a:endParaRPr>
          </a:p>
          <a:p>
            <a:endParaRPr lang="ru-RU" dirty="0">
              <a:solidFill>
                <a:srgbClr val="FFFF00"/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7247" y="5259627"/>
            <a:ext cx="3439101" cy="875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5140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668505" y="285042"/>
            <a:ext cx="10796587" cy="51929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FFFF00"/>
                </a:solidFill>
              </a:rPr>
              <a:t>ЦЕЛЬ ПРОЕКТА</a:t>
            </a:r>
            <a:endParaRPr lang="ru-RU" sz="2800" b="1" dirty="0">
              <a:solidFill>
                <a:srgbClr val="FFFF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68505" y="804333"/>
            <a:ext cx="10796587" cy="5449711"/>
          </a:xfrm>
          <a:solidFill>
            <a:schemeClr val="tx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b="1" dirty="0" smtClean="0">
                <a:solidFill>
                  <a:srgbClr val="0070C0"/>
                </a:solidFill>
              </a:rPr>
              <a:t>Повышение </a:t>
            </a:r>
            <a:r>
              <a:rPr lang="ru-RU" b="1" dirty="0">
                <a:solidFill>
                  <a:srgbClr val="0070C0"/>
                </a:solidFill>
              </a:rPr>
              <a:t>качества жизни граждан старшего поколения, проживающих в отдаленных и труднодоступных районах Пермского края, через профилактику слепоты и содействие реализации права на зрение целевой группы</a:t>
            </a:r>
            <a:r>
              <a:rPr lang="ru-RU" b="1" dirty="0" smtClean="0">
                <a:solidFill>
                  <a:srgbClr val="0070C0"/>
                </a:solidFill>
              </a:rPr>
              <a:t>.</a:t>
            </a:r>
          </a:p>
          <a:p>
            <a:pPr algn="ctr"/>
            <a:r>
              <a:rPr lang="ru-RU" sz="1800" b="1" dirty="0">
                <a:solidFill>
                  <a:srgbClr val="0070C0"/>
                </a:solidFill>
              </a:rPr>
              <a:t>Целевая группа проекта:</a:t>
            </a:r>
          </a:p>
          <a:p>
            <a:pPr algn="ctr"/>
            <a:r>
              <a:rPr lang="ru-RU" sz="1800" b="1" dirty="0">
                <a:solidFill>
                  <a:srgbClr val="0070C0"/>
                </a:solidFill>
              </a:rPr>
              <a:t>Ветераны и пенсионеры, проживающие на территории Александровского, Горнозаводского, </a:t>
            </a:r>
            <a:r>
              <a:rPr lang="ru-RU" sz="1800" b="1" dirty="0" err="1">
                <a:solidFill>
                  <a:srgbClr val="0070C0"/>
                </a:solidFill>
              </a:rPr>
              <a:t>Красновишерского</a:t>
            </a:r>
            <a:r>
              <a:rPr lang="ru-RU" sz="1800" b="1" dirty="0">
                <a:solidFill>
                  <a:srgbClr val="0070C0"/>
                </a:solidFill>
              </a:rPr>
              <a:t>, </a:t>
            </a:r>
            <a:r>
              <a:rPr lang="ru-RU" sz="1800" b="1" dirty="0" err="1">
                <a:solidFill>
                  <a:srgbClr val="0070C0"/>
                </a:solidFill>
              </a:rPr>
              <a:t>Уинского</a:t>
            </a:r>
            <a:r>
              <a:rPr lang="ru-RU" sz="1800" b="1" dirty="0">
                <a:solidFill>
                  <a:srgbClr val="0070C0"/>
                </a:solidFill>
              </a:rPr>
              <a:t> и Соликамского муниципальных районов, нуждающиеся в офтальмологической помощи и содействии в её получении. В целевую группу проекта входят, прежде всего, одинокие, маломобильные граждане старшего поколения, проживающие данных территориях, которые не в состоянии без помощи добраться до поликлиники в районном центре.</a:t>
            </a:r>
          </a:p>
          <a:p>
            <a:pPr algn="ctr"/>
            <a:endParaRPr lang="ru-RU" sz="2400" b="1" dirty="0">
              <a:solidFill>
                <a:srgbClr val="0070C0"/>
              </a:solidFill>
            </a:endParaRPr>
          </a:p>
          <a:p>
            <a:pPr algn="ctr"/>
            <a:endParaRPr lang="ru-RU" sz="2400" b="1" dirty="0" smtClean="0">
              <a:solidFill>
                <a:srgbClr val="0070C0"/>
              </a:solidFill>
            </a:endParaRPr>
          </a:p>
          <a:p>
            <a:pPr algn="ctr"/>
            <a:endParaRPr lang="ru-RU" sz="2400" b="1" dirty="0">
              <a:solidFill>
                <a:srgbClr val="0070C0"/>
              </a:solidFill>
            </a:endParaRPr>
          </a:p>
          <a:p>
            <a:pPr algn="just"/>
            <a:endParaRPr lang="ru-RU" sz="2400" b="1" dirty="0">
              <a:solidFill>
                <a:srgbClr val="0070C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637" y="4336303"/>
            <a:ext cx="2606324" cy="173754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3093" y="4336303"/>
            <a:ext cx="2631402" cy="175426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120921" y="4336303"/>
            <a:ext cx="2606323" cy="173754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2429" y="4353022"/>
            <a:ext cx="2607478" cy="1737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6607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668505" y="285042"/>
            <a:ext cx="10796587" cy="51929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FFFF00"/>
                </a:solidFill>
              </a:rPr>
              <a:t>ЗАДАЧИ ПРОЕКТА</a:t>
            </a:r>
            <a:endParaRPr lang="ru-RU" sz="2800" b="1" dirty="0">
              <a:solidFill>
                <a:srgbClr val="FFFF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68505" y="804333"/>
            <a:ext cx="10796587" cy="5449711"/>
          </a:xfrm>
          <a:solidFill>
            <a:schemeClr val="tx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just"/>
            <a:r>
              <a:rPr lang="ru-RU" sz="1800" b="1" dirty="0">
                <a:solidFill>
                  <a:srgbClr val="0070C0"/>
                </a:solidFill>
              </a:rPr>
              <a:t>1. Информирование участников проекта о заболеваниях, ведущих к устранимой слепоте, о профилактике слепоты, о необходимости активной жизненной позиции по вопросам сохранения зрения в зрелом возрасте.</a:t>
            </a:r>
          </a:p>
          <a:p>
            <a:pPr algn="just"/>
            <a:r>
              <a:rPr lang="ru-RU" sz="1800" b="1" dirty="0">
                <a:solidFill>
                  <a:srgbClr val="0070C0"/>
                </a:solidFill>
              </a:rPr>
              <a:t>2. Формирование в целевой группе активной жизненной позиции по вопросам сохранения зрения, повышение уровня знаний о заболеваниях, ведущих к слепоте, о профилактике слепоты, формирование навыков ЗОЖ, знаний и умений самостоятельно принимать решения по вопросам сохранения и укрепления здоровья глаз.</a:t>
            </a:r>
          </a:p>
          <a:p>
            <a:pPr algn="just"/>
            <a:r>
              <a:rPr lang="ru-RU" sz="1800" b="1" dirty="0">
                <a:solidFill>
                  <a:srgbClr val="0070C0"/>
                </a:solidFill>
              </a:rPr>
              <a:t>3. Выявление силами офтальмологов – волонтёров фонда среди участников проекта групп риска возникновения слепоты, содействие в получении офтальмологической помощи.</a:t>
            </a:r>
          </a:p>
          <a:p>
            <a:pPr algn="just"/>
            <a:endParaRPr lang="ru-RU" sz="2400" b="1" dirty="0" smtClean="0">
              <a:solidFill>
                <a:srgbClr val="0070C0"/>
              </a:solidFill>
            </a:endParaRPr>
          </a:p>
          <a:p>
            <a:pPr algn="just"/>
            <a:endParaRPr lang="ru-RU" sz="2400" b="1" dirty="0">
              <a:solidFill>
                <a:srgbClr val="0070C0"/>
              </a:solidFill>
            </a:endParaRPr>
          </a:p>
          <a:p>
            <a:pPr algn="just"/>
            <a:endParaRPr lang="ru-RU" sz="2400" b="1" dirty="0">
              <a:solidFill>
                <a:srgbClr val="0070C0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456" y="4458164"/>
            <a:ext cx="2457833" cy="163783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0239" y="4458164"/>
            <a:ext cx="2928547" cy="163904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1749" y="4458164"/>
            <a:ext cx="2456745" cy="163783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1965" y="4402665"/>
            <a:ext cx="2476529" cy="1750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2098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668505" y="285042"/>
            <a:ext cx="10796587" cy="51929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FFFF00"/>
                </a:solidFill>
              </a:rPr>
              <a:t>ЗАДАЧИ ПРОЕКТА</a:t>
            </a:r>
            <a:endParaRPr lang="ru-RU" sz="2800" b="1" dirty="0">
              <a:solidFill>
                <a:srgbClr val="FFFF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68505" y="804333"/>
            <a:ext cx="10796587" cy="5449711"/>
          </a:xfrm>
          <a:solidFill>
            <a:schemeClr val="tx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just"/>
            <a:r>
              <a:rPr lang="ru-RU" sz="1800" b="1" dirty="0">
                <a:solidFill>
                  <a:srgbClr val="0070C0"/>
                </a:solidFill>
              </a:rPr>
              <a:t>1. Информирование участников проекта о заболеваниях, ведущих к устранимой слепоте, о профилактике слепоты, о необходимости активной жизненной позиции по вопросам сохранения зрения в зрелом возрасте.</a:t>
            </a:r>
          </a:p>
          <a:p>
            <a:pPr algn="just"/>
            <a:r>
              <a:rPr lang="ru-RU" sz="1800" b="1" dirty="0">
                <a:solidFill>
                  <a:srgbClr val="0070C0"/>
                </a:solidFill>
              </a:rPr>
              <a:t>2. Формирование в целевой группе активной жизненной позиции по вопросам сохранения зрения, повышение уровня знаний о заболеваниях, ведущих к слепоте, о профилактике слепоты, формирование навыков ЗОЖ, знаний и умений самостоятельно принимать решения по вопросам сохранения и укрепления здоровья глаз.</a:t>
            </a:r>
          </a:p>
          <a:p>
            <a:pPr algn="just"/>
            <a:r>
              <a:rPr lang="ru-RU" sz="1800" b="1" dirty="0">
                <a:solidFill>
                  <a:srgbClr val="0070C0"/>
                </a:solidFill>
              </a:rPr>
              <a:t>3. Выявление силами офтальмологов – волонтёров фонда среди участников проекта групп риска возникновения слепоты, содействие в получении офтальмологической помощи.</a:t>
            </a:r>
          </a:p>
          <a:p>
            <a:pPr algn="just"/>
            <a:endParaRPr lang="ru-RU" sz="2400" b="1" dirty="0" smtClean="0">
              <a:solidFill>
                <a:srgbClr val="0070C0"/>
              </a:solidFill>
            </a:endParaRPr>
          </a:p>
          <a:p>
            <a:pPr algn="just"/>
            <a:endParaRPr lang="ru-RU" sz="2400" b="1" dirty="0">
              <a:solidFill>
                <a:srgbClr val="0070C0"/>
              </a:solidFill>
            </a:endParaRPr>
          </a:p>
          <a:p>
            <a:pPr algn="just"/>
            <a:endParaRPr lang="ru-RU" sz="2400" b="1" dirty="0">
              <a:solidFill>
                <a:srgbClr val="0070C0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456" y="4458164"/>
            <a:ext cx="2457833" cy="163783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0239" y="4458164"/>
            <a:ext cx="2928547" cy="163904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1749" y="4458164"/>
            <a:ext cx="2456745" cy="163783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1965" y="4402665"/>
            <a:ext cx="2476529" cy="1750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3964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668505" y="285042"/>
            <a:ext cx="10796587" cy="51929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FFFF00"/>
                </a:solidFill>
              </a:rPr>
              <a:t>ПАРТНЕРЫ ПРОЕКТА</a:t>
            </a:r>
            <a:endParaRPr lang="ru-RU" sz="2800" b="1" dirty="0">
              <a:solidFill>
                <a:srgbClr val="FFFF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68505" y="804333"/>
            <a:ext cx="10796587" cy="5449711"/>
          </a:xfrm>
          <a:solidFill>
            <a:schemeClr val="tx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Общественная </a:t>
            </a:r>
            <a:r>
              <a:rPr lang="ru-RU" b="1" dirty="0">
                <a:solidFill>
                  <a:srgbClr val="FF0000"/>
                </a:solidFill>
              </a:rPr>
              <a:t>организация ветеранов (пенсионеров) Александровского муниципального района;</a:t>
            </a:r>
          </a:p>
          <a:p>
            <a:r>
              <a:rPr lang="ru-RU" b="1" dirty="0">
                <a:solidFill>
                  <a:srgbClr val="FF0000"/>
                </a:solidFill>
              </a:rPr>
              <a:t>Совет ветеранов (пенсионеров) войны, труда, Вооруженных сил и правоохранительных органов Соликамского муниципального района;</a:t>
            </a:r>
          </a:p>
          <a:p>
            <a:r>
              <a:rPr lang="ru-RU" b="1" dirty="0">
                <a:solidFill>
                  <a:srgbClr val="FF0000"/>
                </a:solidFill>
              </a:rPr>
              <a:t>Совет ветеранов (пенсионеров) войны, труда, Вооруженных сил и правоохранительных органов Горнозаводского муниципального района;</a:t>
            </a:r>
          </a:p>
          <a:p>
            <a:r>
              <a:rPr lang="ru-RU" b="1" dirty="0">
                <a:solidFill>
                  <a:srgbClr val="FF0000"/>
                </a:solidFill>
              </a:rPr>
              <a:t>Совет ветеранов (пенсионеров) войны, труда, Вооруженных сил и правоохранительных органов </a:t>
            </a:r>
            <a:r>
              <a:rPr lang="ru-RU" b="1" dirty="0" err="1">
                <a:solidFill>
                  <a:srgbClr val="FF0000"/>
                </a:solidFill>
              </a:rPr>
              <a:t>Красновишерского</a:t>
            </a:r>
            <a:r>
              <a:rPr lang="ru-RU" b="1" dirty="0">
                <a:solidFill>
                  <a:srgbClr val="FF0000"/>
                </a:solidFill>
              </a:rPr>
              <a:t> муниципального района;</a:t>
            </a:r>
          </a:p>
          <a:p>
            <a:r>
              <a:rPr lang="ru-RU" b="1" dirty="0">
                <a:solidFill>
                  <a:srgbClr val="FF0000"/>
                </a:solidFill>
              </a:rPr>
              <a:t>Совет ветеранов (пенсионеров) войны, труда, Вооруженных сил и правоохранительных органов </a:t>
            </a:r>
            <a:r>
              <a:rPr lang="ru-RU" b="1" dirty="0" err="1">
                <a:solidFill>
                  <a:srgbClr val="FF0000"/>
                </a:solidFill>
              </a:rPr>
              <a:t>Уинского</a:t>
            </a:r>
            <a:r>
              <a:rPr lang="ru-RU" b="1" dirty="0">
                <a:solidFill>
                  <a:srgbClr val="FF0000"/>
                </a:solidFill>
              </a:rPr>
              <a:t>  муниципального района</a:t>
            </a:r>
            <a:r>
              <a:rPr lang="ru-RU" b="1" dirty="0" smtClean="0">
                <a:solidFill>
                  <a:srgbClr val="FF0000"/>
                </a:solidFill>
              </a:rPr>
              <a:t>.</a:t>
            </a:r>
          </a:p>
          <a:p>
            <a:endParaRPr lang="ru-RU" b="1" dirty="0"/>
          </a:p>
          <a:p>
            <a:r>
              <a:rPr lang="ru-RU" b="1" dirty="0" smtClean="0">
                <a:solidFill>
                  <a:schemeClr val="tx2">
                    <a:lumMod val="50000"/>
                  </a:schemeClr>
                </a:solidFill>
              </a:rPr>
              <a:t>Офтальмологический </a:t>
            </a:r>
            <a:r>
              <a:rPr lang="ru-RU" b="1" dirty="0">
                <a:solidFill>
                  <a:schemeClr val="tx2">
                    <a:lumMod val="50000"/>
                  </a:schemeClr>
                </a:solidFill>
              </a:rPr>
              <a:t>центр «ВИЗИОН» г. Пермь (ЗАО «НПАО «ЭХО»).</a:t>
            </a:r>
          </a:p>
        </p:txBody>
      </p:sp>
      <p:pic>
        <p:nvPicPr>
          <p:cNvPr id="8" name="Picture 2" descr="Логотип Визион Москв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84251" y="5095902"/>
            <a:ext cx="1929694" cy="3640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14866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8509" y="5565421"/>
            <a:ext cx="10796587" cy="1089379"/>
          </a:xfrm>
        </p:spPr>
        <p:txBody>
          <a:bodyPr>
            <a:normAutofit/>
          </a:bodyPr>
          <a:lstStyle/>
          <a:p>
            <a:pPr algn="ctr"/>
            <a:r>
              <a:rPr lang="ru-RU" sz="1800" b="1" dirty="0">
                <a:solidFill>
                  <a:srgbClr val="FFFF00"/>
                </a:solidFill>
              </a:rPr>
              <a:t>В списки нуждающихся в бесплатных обследованиях зрения районными Советами ветеранов было включено на </a:t>
            </a:r>
            <a:r>
              <a:rPr lang="ru-RU" sz="1800" b="1" dirty="0" smtClean="0">
                <a:solidFill>
                  <a:srgbClr val="FFFF00"/>
                </a:solidFill>
              </a:rPr>
              <a:t>5,8</a:t>
            </a:r>
            <a:r>
              <a:rPr lang="ru-RU" sz="1800" b="1" dirty="0">
                <a:solidFill>
                  <a:srgbClr val="FFFF00"/>
                </a:solidFill>
              </a:rPr>
              <a:t>% больше участников, чем </a:t>
            </a:r>
            <a:r>
              <a:rPr lang="ru-RU" sz="1800" b="1" dirty="0" smtClean="0">
                <a:solidFill>
                  <a:srgbClr val="FFFF00"/>
                </a:solidFill>
              </a:rPr>
              <a:t>запланировано в проекте</a:t>
            </a:r>
            <a:endParaRPr lang="ru-RU" sz="1800" b="1" dirty="0">
              <a:solidFill>
                <a:srgbClr val="FFFF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68505" y="285042"/>
            <a:ext cx="10796587" cy="51929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FFFF00"/>
                </a:solidFill>
              </a:rPr>
              <a:t>КОЛИЧЕСТВЕННЫЕ РЕЗУЛЬТАТЫ ПРОЕКТА</a:t>
            </a:r>
            <a:endParaRPr lang="ru-RU" sz="2800" b="1" dirty="0">
              <a:solidFill>
                <a:srgbClr val="FFFF00"/>
              </a:solidFill>
            </a:endParaRPr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46860442"/>
              </p:ext>
            </p:extLst>
          </p:nvPr>
        </p:nvGraphicFramePr>
        <p:xfrm>
          <a:off x="668509" y="804332"/>
          <a:ext cx="10796584" cy="47610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610199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6413" y="5565421"/>
            <a:ext cx="11267767" cy="1089379"/>
          </a:xfrm>
        </p:spPr>
        <p:txBody>
          <a:bodyPr>
            <a:normAutofit/>
          </a:bodyPr>
          <a:lstStyle/>
          <a:p>
            <a:pPr algn="ctr"/>
            <a:r>
              <a:rPr lang="ru-RU" sz="1800" b="1" dirty="0">
                <a:solidFill>
                  <a:srgbClr val="FFFF00"/>
                </a:solidFill>
              </a:rPr>
              <a:t>Количество участников просветительских лекций с учетом Дней зрения для старшего </a:t>
            </a:r>
            <a:r>
              <a:rPr lang="ru-RU" sz="1800" b="1" dirty="0" smtClean="0">
                <a:solidFill>
                  <a:srgbClr val="FFFF00"/>
                </a:solidFill>
              </a:rPr>
              <a:t>поколения составило на 20,2% больше, чем запланировано в проекте</a:t>
            </a:r>
            <a:r>
              <a:rPr lang="ru-RU" sz="1800" b="1" dirty="0">
                <a:solidFill>
                  <a:srgbClr val="FFFF00"/>
                </a:solidFill>
              </a:rPr>
              <a:t/>
            </a:r>
            <a:br>
              <a:rPr lang="ru-RU" sz="1800" b="1" dirty="0">
                <a:solidFill>
                  <a:srgbClr val="FFFF00"/>
                </a:solidFill>
              </a:rPr>
            </a:br>
            <a:endParaRPr lang="ru-RU" sz="1800" b="1" dirty="0">
              <a:solidFill>
                <a:srgbClr val="FFFF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86413" y="285042"/>
            <a:ext cx="11267767" cy="51929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FFFF00"/>
                </a:solidFill>
              </a:rPr>
              <a:t>КОЛИЧЕСТВЕННЫЕ РЕЗУЛЬТАТЫ ПРОЕКТА</a:t>
            </a:r>
            <a:endParaRPr lang="ru-RU" sz="2800" b="1" dirty="0">
              <a:solidFill>
                <a:srgbClr val="FFFF00"/>
              </a:solidFill>
            </a:endParaRPr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41695215"/>
              </p:ext>
            </p:extLst>
          </p:nvPr>
        </p:nvGraphicFramePr>
        <p:xfrm>
          <a:off x="486412" y="804333"/>
          <a:ext cx="11267767" cy="47610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873" y="1749778"/>
            <a:ext cx="3155905" cy="2103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8286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6413" y="5565421"/>
            <a:ext cx="11267767" cy="1089379"/>
          </a:xfrm>
        </p:spPr>
        <p:txBody>
          <a:bodyPr>
            <a:normAutofit/>
          </a:bodyPr>
          <a:lstStyle/>
          <a:p>
            <a:pPr algn="ctr"/>
            <a:r>
              <a:rPr lang="ru-RU" sz="1800" b="1" dirty="0">
                <a:solidFill>
                  <a:srgbClr val="FFFF00"/>
                </a:solidFill>
              </a:rPr>
              <a:t>Процент повышения уровня знаний участников проекта о возрастных заболеваниях глаз и их профилактике по данным входного-выходного анкетирования, в ходе лекций превысил запланированный показатель на 30,3 %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86413" y="285042"/>
            <a:ext cx="11267767" cy="51929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FFFF00"/>
                </a:solidFill>
              </a:rPr>
              <a:t>КАЧЕСТВЕННЫЕ РЕЗУЛЬТАТЫ ПРОЕКТА</a:t>
            </a:r>
            <a:endParaRPr lang="ru-RU" sz="2800" b="1" dirty="0">
              <a:solidFill>
                <a:srgbClr val="FFFF00"/>
              </a:solidFill>
            </a:endParaRPr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64053285"/>
              </p:ext>
            </p:extLst>
          </p:nvPr>
        </p:nvGraphicFramePr>
        <p:xfrm>
          <a:off x="486413" y="804333"/>
          <a:ext cx="11267767" cy="47215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86150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6413" y="5565421"/>
            <a:ext cx="11267767" cy="1089379"/>
          </a:xfrm>
        </p:spPr>
        <p:txBody>
          <a:bodyPr>
            <a:normAutofit/>
          </a:bodyPr>
          <a:lstStyle/>
          <a:p>
            <a:pPr algn="ctr"/>
            <a:r>
              <a:rPr lang="ru-RU" sz="1800" b="1" dirty="0">
                <a:solidFill>
                  <a:srgbClr val="FFFF00"/>
                </a:solidFill>
              </a:rPr>
              <a:t>Количество участников, фактически прошедших обследования, больше, чем </a:t>
            </a:r>
            <a:r>
              <a:rPr lang="ru-RU" sz="1800" b="1" dirty="0" smtClean="0">
                <a:solidFill>
                  <a:srgbClr val="FFFF00"/>
                </a:solidFill>
              </a:rPr>
              <a:t>БЫЛО запланировано </a:t>
            </a:r>
            <a:r>
              <a:rPr lang="ru-RU" sz="1800" b="1" dirty="0">
                <a:solidFill>
                  <a:srgbClr val="FFFF00"/>
                </a:solidFill>
              </a:rPr>
              <a:t>в проекте на 24,1 %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86413" y="285042"/>
            <a:ext cx="11267767" cy="51929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FFFF00"/>
                </a:solidFill>
              </a:rPr>
              <a:t>КОЛИЧЕСТВЕННЫЕ РЕЗУЛЬТАТЫ ПРОЕКТА</a:t>
            </a:r>
            <a:endParaRPr lang="ru-RU" sz="2800" b="1" dirty="0">
              <a:solidFill>
                <a:srgbClr val="FFFF00"/>
              </a:solidFill>
            </a:endParaRPr>
          </a:p>
        </p:txBody>
      </p:sp>
      <p:graphicFrame>
        <p:nvGraphicFramePr>
          <p:cNvPr id="8" name="Объект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43861231"/>
              </p:ext>
            </p:extLst>
          </p:nvPr>
        </p:nvGraphicFramePr>
        <p:xfrm>
          <a:off x="486413" y="843843"/>
          <a:ext cx="11267768" cy="47215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981" y="1851378"/>
            <a:ext cx="2905352" cy="1936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1161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486413" y="285042"/>
            <a:ext cx="11267767" cy="51929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FFFF00"/>
                </a:solidFill>
              </a:rPr>
              <a:t>ПОЛО-ВОЗРАСТНОЙ СОСТАВ УЧАСТНИКОВ ПРОЕКТА</a:t>
            </a:r>
            <a:endParaRPr lang="ru-RU" sz="2800" b="1" dirty="0">
              <a:solidFill>
                <a:srgbClr val="FFFF00"/>
              </a:solidFill>
            </a:endParaRPr>
          </a:p>
        </p:txBody>
      </p:sp>
      <p:graphicFrame>
        <p:nvGraphicFramePr>
          <p:cNvPr id="8" name="Объект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47441472"/>
              </p:ext>
            </p:extLst>
          </p:nvPr>
        </p:nvGraphicFramePr>
        <p:xfrm>
          <a:off x="778934" y="941916"/>
          <a:ext cx="5000978" cy="55153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9" name="Диаграмма 8"/>
          <p:cNvGraphicFramePr/>
          <p:nvPr>
            <p:extLst>
              <p:ext uri="{D42A27DB-BD31-4B8C-83A1-F6EECF244321}">
                <p14:modId xmlns:p14="http://schemas.microsoft.com/office/powerpoint/2010/main" val="1960682431"/>
              </p:ext>
            </p:extLst>
          </p:nvPr>
        </p:nvGraphicFramePr>
        <p:xfrm>
          <a:off x="6389511" y="941916"/>
          <a:ext cx="5046133" cy="55153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962210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6413" y="5565421"/>
            <a:ext cx="11267767" cy="1089379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800" b="1" dirty="0">
                <a:solidFill>
                  <a:srgbClr val="FFFF00"/>
                </a:solidFill>
              </a:rPr>
              <a:t>По результатам выполнения проекта почти у половины его участников (47%) выявлены риски слепоты. Во всех случаях врачами-волонтерами нуждающимся даны рекомендации по дальнейшему лечению в соответствии с законодательством РФ.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86413" y="285042"/>
            <a:ext cx="11267767" cy="51929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FFFF00"/>
                </a:solidFill>
              </a:rPr>
              <a:t>КАЧЕСТВЕННЫЕ РЕЗУЛЬТАТЫ ПРОЕКТА</a:t>
            </a:r>
            <a:endParaRPr lang="ru-RU" sz="2800" b="1" dirty="0">
              <a:solidFill>
                <a:srgbClr val="FFFF00"/>
              </a:solidFill>
            </a:endParaRPr>
          </a:p>
        </p:txBody>
      </p:sp>
      <p:graphicFrame>
        <p:nvGraphicFramePr>
          <p:cNvPr id="10" name="Объект 9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76641423"/>
              </p:ext>
            </p:extLst>
          </p:nvPr>
        </p:nvGraphicFramePr>
        <p:xfrm>
          <a:off x="1286933" y="804332"/>
          <a:ext cx="9652000" cy="49078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972616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6413" y="5712177"/>
            <a:ext cx="11267767" cy="86924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800" b="1" dirty="0">
                <a:solidFill>
                  <a:srgbClr val="FFFF00"/>
                </a:solidFill>
              </a:rPr>
              <a:t>Процент участников проекта, удовлетворенных качеством обследования (выявления рисков слепоты) по результатам анкетирования превысил запланированный показатель на 7,3 %</a:t>
            </a:r>
            <a:br>
              <a:rPr lang="ru-RU" sz="1800" b="1" dirty="0">
                <a:solidFill>
                  <a:srgbClr val="FFFF00"/>
                </a:solidFill>
              </a:rPr>
            </a:br>
            <a:r>
              <a:rPr lang="ru-RU" sz="1800" b="1" dirty="0">
                <a:solidFill>
                  <a:srgbClr val="FFFF00"/>
                </a:solidFill>
              </a:rPr>
              <a:t/>
            </a:r>
            <a:br>
              <a:rPr lang="ru-RU" sz="1800" b="1" dirty="0">
                <a:solidFill>
                  <a:srgbClr val="FFFF00"/>
                </a:solidFill>
              </a:rPr>
            </a:br>
            <a:endParaRPr lang="ru-RU" sz="1800" b="1" dirty="0">
              <a:solidFill>
                <a:srgbClr val="FFFF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86413" y="285042"/>
            <a:ext cx="11267767" cy="51929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FFFF00"/>
                </a:solidFill>
              </a:rPr>
              <a:t>КАЧЕСТВЕННЫЕ РЕЗУЛЬТАТЫ ПРОЕКТА</a:t>
            </a:r>
            <a:endParaRPr lang="ru-RU" sz="2800" b="1" dirty="0">
              <a:solidFill>
                <a:srgbClr val="FFFF00"/>
              </a:solidFill>
            </a:endParaRPr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97129371"/>
              </p:ext>
            </p:extLst>
          </p:nvPr>
        </p:nvGraphicFramePr>
        <p:xfrm>
          <a:off x="486414" y="804332"/>
          <a:ext cx="11267766" cy="47610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776322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6413" y="5565421"/>
            <a:ext cx="11267767" cy="1089379"/>
          </a:xfrm>
        </p:spPr>
        <p:txBody>
          <a:bodyPr>
            <a:normAutofit/>
          </a:bodyPr>
          <a:lstStyle/>
          <a:p>
            <a:pPr algn="ctr"/>
            <a:r>
              <a:rPr lang="ru-RU" sz="1800" b="1" dirty="0">
                <a:solidFill>
                  <a:srgbClr val="FFFF00"/>
                </a:solidFill>
              </a:rPr>
              <a:t>Количество участников Дней зрения для старшего поколения составило на 6,7 % больше от запланированных показателей проекта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86413" y="285042"/>
            <a:ext cx="11267767" cy="51929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FFFF00"/>
                </a:solidFill>
              </a:rPr>
              <a:t>КОЛИЧЕСТВЕННЫЕ РЕЗУЛЬТАТЫ ПРОЕКТА</a:t>
            </a:r>
            <a:endParaRPr lang="ru-RU" sz="2800" b="1" dirty="0">
              <a:solidFill>
                <a:srgbClr val="FFFF00"/>
              </a:solidFill>
            </a:endParaRPr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90189003"/>
              </p:ext>
            </p:extLst>
          </p:nvPr>
        </p:nvGraphicFramePr>
        <p:xfrm>
          <a:off x="486413" y="804333"/>
          <a:ext cx="11267767" cy="47610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971766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27378" y="843842"/>
            <a:ext cx="11624602" cy="51929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b="1" dirty="0" smtClean="0">
                <a:solidFill>
                  <a:srgbClr val="FFFF00"/>
                </a:solidFill>
              </a:rPr>
              <a:t>ПЕРСПЕКТИВЫ РАЗВИТИЯ ПРОЕКТА</a:t>
            </a:r>
            <a:endParaRPr lang="ru-RU" sz="2800" b="1" dirty="0">
              <a:solidFill>
                <a:srgbClr val="FFFF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7378" y="1363133"/>
            <a:ext cx="11624601" cy="4902200"/>
          </a:xfrm>
          <a:solidFill>
            <a:schemeClr val="tx2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ru-RU" b="1" dirty="0">
                <a:solidFill>
                  <a:srgbClr val="0070C0"/>
                </a:solidFill>
              </a:rPr>
              <a:t>Сформированный творческий коллектив партнеров, реализующих проект, из числа волонтеров ветеранских организаций и врачей-офтальмологов продолжит совместную деятельность по профилактике, укреплению зрения целевой группы жителей Пермского края.</a:t>
            </a:r>
          </a:p>
          <a:p>
            <a:r>
              <a:rPr lang="ru-RU" b="1" dirty="0">
                <a:solidFill>
                  <a:srgbClr val="0070C0"/>
                </a:solidFill>
              </a:rPr>
              <a:t>В дальнейшем проект планируется осуществлять на территории Пермского края, в части бесплатных выездных офтальмологических обследований – за счет ресурсов Благотворительного фонда «Право на зрение» в партнерстве с Офтальмологическим центром «ВИЗИОН» г. Пермь в рамках Благотворительной программы «Право на зрение» с привлечением средств пожертвований </a:t>
            </a:r>
            <a:r>
              <a:rPr lang="ru-RU" b="1" dirty="0" smtClean="0">
                <a:solidFill>
                  <a:srgbClr val="0070C0"/>
                </a:solidFill>
              </a:rPr>
              <a:t>коммерческих </a:t>
            </a:r>
            <a:r>
              <a:rPr lang="ru-RU" b="1" dirty="0">
                <a:solidFill>
                  <a:srgbClr val="0070C0"/>
                </a:solidFill>
              </a:rPr>
              <a:t>организаций, в части дальнейшего изготовления памяток, проведения просветительских  лекций - за счет пожертвований частных доноров и коммерческих организаций.</a:t>
            </a:r>
          </a:p>
          <a:p>
            <a:endParaRPr lang="ru-RU" b="1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97840" y="149995"/>
            <a:ext cx="4354139" cy="1088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3983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63145" y="1453445"/>
            <a:ext cx="8534400" cy="3615267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1463145" y="303964"/>
            <a:ext cx="7886700" cy="96559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НАШИ КОНТАКТЫ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Calibri"/>
              <a:ea typeface="+mj-ea"/>
              <a:cs typeface="+mj-cs"/>
            </a:endParaRPr>
          </a:p>
        </p:txBody>
      </p:sp>
      <p:sp>
        <p:nvSpPr>
          <p:cNvPr id="7" name="Объект 2"/>
          <p:cNvSpPr txBox="1">
            <a:spLocks/>
          </p:cNvSpPr>
          <p:nvPr/>
        </p:nvSpPr>
        <p:spPr>
          <a:xfrm>
            <a:off x="428979" y="1269561"/>
            <a:ext cx="11390488" cy="5210261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Интернет-сайт: </a:t>
            </a:r>
            <a:r>
              <a:rPr kumimoji="0" lang="ru-RU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правоназрение.рф</a:t>
            </a: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	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Телефон: 8 (909)106-80-18	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Страницы в </a:t>
            </a:r>
            <a:r>
              <a:rPr kumimoji="0" lang="ru-RU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соцсетях</a:t>
            </a: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: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Вконтакте</a:t>
            </a: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https://vk.com/pravonazrenie</a:t>
            </a:r>
            <a:endParaRPr kumimoji="0" lang="ru-RU" sz="2400" b="0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Facebook</a:t>
            </a: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2400" b="0" i="0" u="sng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https://www.facebook.com/BFpravonazrenie/</a:t>
            </a:r>
            <a:endParaRPr kumimoji="0" lang="ru-RU" sz="2400" b="0" i="0" u="sng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Представительство в г. Перми: г. Пермь, Тополевый пер., д. 5, сектор С.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СЧЕТ ДЛЯ ПЕРЕЧИСЛЕНИЯ ПОЖЕРТВОВАНИЙ ДЛЯ ЗАЩИТЫ ПРАВА НА ЗРЕНИЕ НУЖДАЮЩИХСЯ ЛЮДЕЙ</a:t>
            </a: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Р/с 40703810438000003413 в ПАО «Сбербанк России», Московский банк, ВСП № 01830, к/с 30101810400000000225, БИК 044525225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2400" b="0" i="0" u="sng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2400" b="0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96384" y="364911"/>
            <a:ext cx="4354139" cy="1088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3998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813778" y="287500"/>
            <a:ext cx="5995605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defTabSz="914400">
              <a:defRPr/>
            </a:pPr>
            <a:r>
              <a:rPr lang="ru-RU" sz="2000" b="1" dirty="0">
                <a:solidFill>
                  <a:srgbClr val="FFFF00"/>
                </a:solidFill>
                <a:latin typeface="Calibri" panose="020F0502020204030204" pitchFamily="34" charset="0"/>
              </a:rPr>
              <a:t>Социально значимый проект «Повышение качества жизни населения Пермского края старшего поколения, проживающего в отдаленных и труднодоступных районах, через профилактику слепоты, содействие реализации права на зрение» </a:t>
            </a:r>
          </a:p>
          <a:p>
            <a:pPr algn="just" defTabSz="914400">
              <a:defRPr/>
            </a:pPr>
            <a:endParaRPr lang="ru-RU" sz="1400" b="1" dirty="0">
              <a:solidFill>
                <a:srgbClr val="FFFF00"/>
              </a:solidFill>
              <a:latin typeface="Calibri" panose="020F0502020204030204" pitchFamily="34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1637314" y="2712015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Спасибо за внимание!</a:t>
            </a:r>
            <a:endParaRPr kumimoji="0" lang="ru-RU" sz="6000" b="1" i="1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Calibri"/>
              <a:ea typeface="+mj-ea"/>
              <a:cs typeface="+mj-cs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923" y="4762432"/>
            <a:ext cx="5286460" cy="136562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42082" y="4762432"/>
            <a:ext cx="4162601" cy="1365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9636359"/>
      </p:ext>
    </p:extLst>
  </p:cSld>
  <p:clrMapOvr>
    <a:masterClrMapping/>
  </p:clrMapOvr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Стандартная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明朝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Стандартная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明朝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3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Стандартная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明朝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841</TotalTime>
  <Words>907</Words>
  <Application>Microsoft Office PowerPoint</Application>
  <PresentationFormat>Широкоэкранный</PresentationFormat>
  <Paragraphs>82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2" baseType="lpstr">
      <vt:lpstr>Arial</vt:lpstr>
      <vt:lpstr>Calibri</vt:lpstr>
      <vt:lpstr>Century Gothic</vt:lpstr>
      <vt:lpstr>Wingdings 3</vt:lpstr>
      <vt:lpstr>Сектор</vt:lpstr>
      <vt:lpstr> ИТОГИ РЕАЛИЗАЦИИ  СОЦИАЛЬНО ЗНАЧИМОГО ПРОЕКТА «Повышение качества жизни населения Пермского края старшего поколения, проживающего в отдаленных и труднодоступных районах, через профилактику слепоты, содействие реализации права на зрение»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 списки нуждающихся в бесплатных обследованиях зрения районными Советами ветеранов было включено на 5,8% больше участников, чем запланировано в проекте</vt:lpstr>
      <vt:lpstr>Количество участников просветительских лекций с учетом Дней зрения для старшего поколения составило на 20,2% больше, чем запланировано в проекте </vt:lpstr>
      <vt:lpstr>Процент повышения уровня знаний участников проекта о возрастных заболеваниях глаз и их профилактике по данным входного-выходного анкетирования, в ходе лекций превысил запланированный показатель на 30,3 %</vt:lpstr>
      <vt:lpstr>Количество участников, фактически прошедших обследования, больше, чем БЫЛО запланировано в проекте на 24,1 %</vt:lpstr>
      <vt:lpstr>Презентация PowerPoint</vt:lpstr>
      <vt:lpstr>По результатам выполнения проекта почти у половины его участников (47%) выявлены риски слепоты. Во всех случаях врачами-волонтерами нуждающимся даны рекомендации по дальнейшему лечению в соответствии с законодательством РФ.</vt:lpstr>
      <vt:lpstr>Процент участников проекта, удовлетворенных качеством обследования (выявления рисков слепоты) по результатам анкетирования превысил запланированный показатель на 7,3 %  </vt:lpstr>
      <vt:lpstr>Количество участников Дней зрения для старшего поколения составило на 6,7 % больше от запланированных показателей проекта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ИТОГИ РЕАЛИЗАЦИИ  СОЦИАЛЬНО ЗНАЧИМОГО ПРОЕКТА «Повышение качества жизни населения Пермского края старшего поколения, проживающего в отдаленных и труднодоступных районах, через профилактику слепоты, содействие реализации права на зрение»</dc:title>
  <dc:creator>Дмитрий Шумилов</dc:creator>
  <cp:lastModifiedBy>Дмитрий Шумилов</cp:lastModifiedBy>
  <cp:revision>27</cp:revision>
  <dcterms:created xsi:type="dcterms:W3CDTF">2019-05-18T15:41:09Z</dcterms:created>
  <dcterms:modified xsi:type="dcterms:W3CDTF">2019-05-25T18:07:39Z</dcterms:modified>
</cp:coreProperties>
</file>