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4" r:id="rId6"/>
    <p:sldId id="259" r:id="rId7"/>
    <p:sldId id="266" r:id="rId8"/>
    <p:sldId id="260" r:id="rId9"/>
    <p:sldId id="262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AEC6-B172-4AA7-B5C6-E9FE982EA413}" type="datetimeFigureOut">
              <a:rPr lang="ru-RU" smtClean="0"/>
              <a:t>31.10.2016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E31F4-BD24-41C6-BFB3-9885CAA291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1711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AEC6-B172-4AA7-B5C6-E9FE982EA413}" type="datetimeFigureOut">
              <a:rPr lang="ru-RU" smtClean="0"/>
              <a:t>31.10.2016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E31F4-BD24-41C6-BFB3-9885CAA291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0539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AEC6-B172-4AA7-B5C6-E9FE982EA413}" type="datetimeFigureOut">
              <a:rPr lang="ru-RU" smtClean="0"/>
              <a:t>31.10.2016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E31F4-BD24-41C6-BFB3-9885CAA291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02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AEC6-B172-4AA7-B5C6-E9FE982EA413}" type="datetimeFigureOut">
              <a:rPr lang="ru-RU" smtClean="0"/>
              <a:t>31.10.2016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E31F4-BD24-41C6-BFB3-9885CAA291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111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AEC6-B172-4AA7-B5C6-E9FE982EA413}" type="datetimeFigureOut">
              <a:rPr lang="ru-RU" smtClean="0"/>
              <a:t>31.10.2016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E31F4-BD24-41C6-BFB3-9885CAA291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908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AEC6-B172-4AA7-B5C6-E9FE982EA413}" type="datetimeFigureOut">
              <a:rPr lang="ru-RU" smtClean="0"/>
              <a:t>31.10.2016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E31F4-BD24-41C6-BFB3-9885CAA291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7512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AEC6-B172-4AA7-B5C6-E9FE982EA413}" type="datetimeFigureOut">
              <a:rPr lang="ru-RU" smtClean="0"/>
              <a:t>31.10.2016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E31F4-BD24-41C6-BFB3-9885CAA291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9011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AEC6-B172-4AA7-B5C6-E9FE982EA413}" type="datetimeFigureOut">
              <a:rPr lang="ru-RU" smtClean="0"/>
              <a:t>31.10.2016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E31F4-BD24-41C6-BFB3-9885CAA291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5554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AEC6-B172-4AA7-B5C6-E9FE982EA413}" type="datetimeFigureOut">
              <a:rPr lang="ru-RU" smtClean="0"/>
              <a:t>31.10.2016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E31F4-BD24-41C6-BFB3-9885CAA291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0804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AEC6-B172-4AA7-B5C6-E9FE982EA413}" type="datetimeFigureOut">
              <a:rPr lang="ru-RU" smtClean="0"/>
              <a:t>31.10.2016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E31F4-BD24-41C6-BFB3-9885CAA291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9221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AEC6-B172-4AA7-B5C6-E9FE982EA413}" type="datetimeFigureOut">
              <a:rPr lang="ru-RU" smtClean="0"/>
              <a:t>31.10.2016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E31F4-BD24-41C6-BFB3-9885CAA291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1125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3AEC6-B172-4AA7-B5C6-E9FE982EA413}" type="datetimeFigureOut">
              <a:rPr lang="ru-RU" smtClean="0"/>
              <a:t>31.10.2016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E31F4-BD24-41C6-BFB3-9885CAA291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015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vk.com/pravonazreni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0070C0"/>
                </a:solidFill>
              </a:rPr>
              <a:t>ПРИГЛАШЕНИЕ К СОТРУДНИЧЕСТВУ С БЛАГОТВОРИТЕЛЬНЫМ ФОНДОМ «ПРАВО НА ЗРЕНИЕ»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0482" y="5139892"/>
            <a:ext cx="9144000" cy="689407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МОСКВА, ОКТЯБРЬ 2016г.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882" y="3663228"/>
            <a:ext cx="4267200" cy="115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119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МИССИЯ ФОНДА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 descr="Схема 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805" y="2600615"/>
            <a:ext cx="8237864" cy="341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8105" y="1430139"/>
            <a:ext cx="111157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rgbClr val="0070C0"/>
                </a:solidFill>
              </a:rPr>
              <a:t>Миссия Благотворительного фонда «Право на зрение»</a:t>
            </a:r>
            <a:r>
              <a:rPr lang="ru-RU" dirty="0" smtClean="0">
                <a:solidFill>
                  <a:srgbClr val="0070C0"/>
                </a:solidFill>
              </a:rPr>
              <a:t> - содействовать доступу возможно большего числа населения к своевременной и качественной офтальмологической помощи. Это позволит на ранних сроках развития обнаружить заболевания, ведущие к устранимой слепоте, защитить ваше право на зрение.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8073" y="135931"/>
            <a:ext cx="2421080" cy="65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855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ПРОГРАММЫ ФОНДА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35641"/>
            <a:ext cx="10515600" cy="3909993"/>
          </a:xfrm>
        </p:spPr>
        <p:txBody>
          <a:bodyPr/>
          <a:lstStyle/>
          <a:p>
            <a:pPr algn="just"/>
            <a:r>
              <a:rPr lang="ru-RU" sz="1800" b="1" dirty="0">
                <a:solidFill>
                  <a:srgbClr val="0070C0"/>
                </a:solidFill>
              </a:rPr>
              <a:t>«ПРАВО НА ЗРЕНИЕ!» – ОБЩЕСТВЕННАЯ СОЦИАЛЬНАЯ ИНИЦИАТИВА</a:t>
            </a:r>
            <a:r>
              <a:rPr lang="ru-RU" sz="1800" dirty="0">
                <a:solidFill>
                  <a:srgbClr val="0070C0"/>
                </a:solidFill>
              </a:rPr>
              <a:t>, целью которой является предотвращение основных причин устранимой слепоты и потери зрения </a:t>
            </a:r>
            <a:r>
              <a:rPr lang="ru-RU" sz="1800" dirty="0" smtClean="0">
                <a:solidFill>
                  <a:srgbClr val="0070C0"/>
                </a:solidFill>
              </a:rPr>
              <a:t>людей. Устранимая </a:t>
            </a:r>
            <a:r>
              <a:rPr lang="ru-RU" sz="1800" dirty="0">
                <a:solidFill>
                  <a:srgbClr val="0070C0"/>
                </a:solidFill>
              </a:rPr>
              <a:t>слепота – это утрата зрения, вызванная такими заболеваниями </a:t>
            </a:r>
            <a:r>
              <a:rPr lang="ru-RU" sz="1800" dirty="0" smtClean="0">
                <a:solidFill>
                  <a:srgbClr val="0070C0"/>
                </a:solidFill>
              </a:rPr>
              <a:t>как катаракта, глаукома, рефракционные нарушения и т.д. Программа позволяет социально незащищенным людям получить доступ к своевременной диагностике глазных заболеваний (Благотворительная программа «Право на зрение»).</a:t>
            </a:r>
          </a:p>
          <a:p>
            <a:pPr algn="just"/>
            <a:r>
              <a:rPr lang="ru-RU" sz="1800" b="1" dirty="0" smtClean="0">
                <a:solidFill>
                  <a:srgbClr val="0070C0"/>
                </a:solidFill>
              </a:rPr>
              <a:t>ПРАВО НА ЗРЕНИЕ - ДЕТЯМ! </a:t>
            </a:r>
            <a:r>
              <a:rPr lang="ru-RU" sz="1800" dirty="0" smtClean="0">
                <a:solidFill>
                  <a:srgbClr val="0070C0"/>
                </a:solidFill>
              </a:rPr>
              <a:t>Программа позволяет бесплатно получить квалифицированную консультацию детского врача-офтальмолога</a:t>
            </a:r>
            <a:r>
              <a:rPr lang="ru-RU" sz="1800" dirty="0">
                <a:solidFill>
                  <a:srgbClr val="0070C0"/>
                </a:solidFill>
              </a:rPr>
              <a:t> </a:t>
            </a:r>
            <a:r>
              <a:rPr lang="ru-RU" sz="1800" dirty="0" smtClean="0">
                <a:solidFill>
                  <a:srgbClr val="0070C0"/>
                </a:solidFill>
              </a:rPr>
              <a:t>(Благотворительная программа «Профилактика болезней органа зрения у детей»</a:t>
            </a:r>
          </a:p>
          <a:p>
            <a:pPr algn="just"/>
            <a:r>
              <a:rPr lang="ru-RU" sz="1800" b="1" dirty="0" smtClean="0">
                <a:solidFill>
                  <a:srgbClr val="0070C0"/>
                </a:solidFill>
              </a:rPr>
              <a:t>ЗАЩИТА ВАШЕГО ПРАВА НА ЗРЕНИЕ </a:t>
            </a:r>
            <a:r>
              <a:rPr lang="ru-RU" sz="1800" dirty="0" smtClean="0">
                <a:solidFill>
                  <a:srgbClr val="0070C0"/>
                </a:solidFill>
              </a:rPr>
              <a:t>– программа, позволяющая получить бесплатную юридическую консультацию по медицинским вопросам. (Благотворительная программа «Защита вашего права на зрение».</a:t>
            </a:r>
            <a:endParaRPr lang="ru-RU" dirty="0"/>
          </a:p>
        </p:txBody>
      </p:sp>
      <p:sp>
        <p:nvSpPr>
          <p:cNvPr id="4" name="AutoShape 2" descr="Картинки по запросу cataract 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4" name="Picture 6" descr="Картинки по запросу kids eyes diseas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874" y="4918700"/>
            <a:ext cx="2332252" cy="1554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Картинки по запросу ophthalmologis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259" y="4897705"/>
            <a:ext cx="2406395" cy="1596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8073" y="135931"/>
            <a:ext cx="2421080" cy="653778"/>
          </a:xfrm>
          <a:prstGeom prst="rect">
            <a:avLst/>
          </a:prstGeom>
        </p:spPr>
      </p:pic>
      <p:sp>
        <p:nvSpPr>
          <p:cNvPr id="6" name="AutoShape 2" descr="Картинки по запросу медицинский юрист картинки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8345" y="4917183"/>
            <a:ext cx="2529679" cy="1577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853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ПОПЕЧИТЕЛЬСКИЙ СОВЕТ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050" name="Picture 2" descr="Долгих Владимир Иванович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977" y="1565788"/>
            <a:ext cx="1910660" cy="255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20173" y="4295386"/>
            <a:ext cx="227826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baseline="-25000" dirty="0">
                <a:solidFill>
                  <a:schemeClr val="accent5">
                    <a:lumMod val="75000"/>
                  </a:schemeClr>
                </a:solidFill>
              </a:rPr>
              <a:t>Долгих Владимир </a:t>
            </a:r>
            <a:r>
              <a:rPr lang="ru-RU" b="1" baseline="-25000" dirty="0" smtClean="0">
                <a:solidFill>
                  <a:schemeClr val="accent5">
                    <a:lumMod val="75000"/>
                  </a:schemeClr>
                </a:solidFill>
              </a:rPr>
              <a:t>Иванович,</a:t>
            </a:r>
          </a:p>
          <a:p>
            <a:r>
              <a:rPr lang="ru-RU" baseline="-25000" dirty="0" smtClean="0">
                <a:solidFill>
                  <a:schemeClr val="accent5">
                    <a:lumMod val="75000"/>
                  </a:schemeClr>
                </a:solidFill>
              </a:rPr>
              <a:t>Председатель попечительского совета, дважды Герой </a:t>
            </a:r>
            <a:r>
              <a:rPr lang="ru-RU" baseline="-25000" dirty="0" err="1" smtClean="0">
                <a:solidFill>
                  <a:schemeClr val="accent5">
                    <a:lumMod val="75000"/>
                  </a:schemeClr>
                </a:solidFill>
              </a:rPr>
              <a:t>соцтруда</a:t>
            </a:r>
            <a:r>
              <a:rPr lang="ru-RU" baseline="-25000" dirty="0" smtClean="0">
                <a:solidFill>
                  <a:schemeClr val="accent5">
                    <a:lumMod val="75000"/>
                  </a:schemeClr>
                </a:solidFill>
              </a:rPr>
              <a:t>, </a:t>
            </a:r>
          </a:p>
          <a:p>
            <a:r>
              <a:rPr lang="ru-RU" baseline="-25000" dirty="0" smtClean="0">
                <a:solidFill>
                  <a:schemeClr val="accent5">
                    <a:lumMod val="75000"/>
                  </a:schemeClr>
                </a:solidFill>
              </a:rPr>
              <a:t>Председатель Московского городского Совета ветеранов</a:t>
            </a:r>
          </a:p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052" name="Picture 4" descr="Пашков Георгий Иванови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092" y="1565788"/>
            <a:ext cx="2082800" cy="257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19386" y="4368675"/>
            <a:ext cx="26944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b="1" dirty="0" smtClean="0">
                <a:solidFill>
                  <a:schemeClr val="accent5">
                    <a:lumMod val="75000"/>
                  </a:schemeClr>
                </a:solidFill>
              </a:rPr>
              <a:t>Пашков Георгий Иванович,</a:t>
            </a:r>
          </a:p>
          <a:p>
            <a:pPr algn="just"/>
            <a:r>
              <a:rPr lang="ru-RU" sz="1200" dirty="0">
                <a:solidFill>
                  <a:schemeClr val="accent5">
                    <a:lumMod val="75000"/>
                  </a:schemeClr>
                </a:solidFill>
              </a:rPr>
              <a:t>Первый заместитель председателя Московского городского </a:t>
            </a:r>
            <a:r>
              <a:rPr lang="ru-RU" sz="1200" dirty="0" smtClean="0">
                <a:solidFill>
                  <a:schemeClr val="accent5">
                    <a:lumMod val="75000"/>
                  </a:schemeClr>
                </a:solidFill>
              </a:rPr>
              <a:t>Совета ветеранов</a:t>
            </a:r>
            <a:endParaRPr lang="ru-RU" sz="1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054" name="Picture 6" descr="Школьник Александр Яковлевич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8207" y="1565788"/>
            <a:ext cx="1819732" cy="257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103610" y="4295386"/>
            <a:ext cx="28289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b="1" dirty="0">
                <a:solidFill>
                  <a:schemeClr val="accent5">
                    <a:lumMod val="75000"/>
                  </a:schemeClr>
                </a:solidFill>
              </a:rPr>
              <a:t>Школьник Александр Яковлевич</a:t>
            </a:r>
            <a:endParaRPr lang="ru-RU" sz="1200" dirty="0">
              <a:solidFill>
                <a:schemeClr val="accent5">
                  <a:lumMod val="75000"/>
                </a:schemeClr>
              </a:solidFill>
            </a:endParaRPr>
          </a:p>
          <a:p>
            <a:pPr algn="just"/>
            <a:r>
              <a:rPr lang="ru-RU" sz="1200" dirty="0">
                <a:solidFill>
                  <a:schemeClr val="accent5">
                    <a:lumMod val="75000"/>
                  </a:schemeClr>
                </a:solidFill>
              </a:rPr>
              <a:t>Член Совета по общественному телевидению, президент Общероссийской общественной детской организации «Лига юных журналистов».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2479" y="5495715"/>
            <a:ext cx="114966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Мы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не делаем традиционную ставку на громкие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имена.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Нам хотелось, чтобы членами попечительского совета стали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люди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действенно принимающие участие в жизни и работе Фонда. Поэтому мы создали попечительский совет не только из числа известных, обладающим авторитетом и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уважением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граждан, но и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хотим, чтобы в его составе были доктора, благотворители.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8073" y="135931"/>
            <a:ext cx="2421080" cy="65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60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6317" y="800380"/>
            <a:ext cx="10515600" cy="1230624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ОПЕРАТОРЫ ФОНДА – КЛИНИКИ ФОНДА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2450" y="1957313"/>
            <a:ext cx="10515600" cy="4351338"/>
          </a:xfrm>
        </p:spPr>
        <p:txBody>
          <a:bodyPr/>
          <a:lstStyle/>
          <a:p>
            <a:pPr algn="just"/>
            <a:r>
              <a:rPr lang="ru-RU" sz="2400" dirty="0">
                <a:solidFill>
                  <a:srgbClr val="0070C0"/>
                </a:solidFill>
              </a:rPr>
              <a:t>Для обеспечения доступа к квалифицированной помощи операторы Благотворительного фонда «Право на зрение» (офтальмологические клиники и центры) </a:t>
            </a:r>
            <a:r>
              <a:rPr lang="ru-RU" sz="2400" dirty="0" smtClean="0">
                <a:solidFill>
                  <a:srgbClr val="0070C0"/>
                </a:solidFill>
              </a:rPr>
              <a:t>осуществляют по направлениям Фонда </a:t>
            </a:r>
            <a:r>
              <a:rPr lang="ru-RU" sz="2400" dirty="0">
                <a:solidFill>
                  <a:srgbClr val="0070C0"/>
                </a:solidFill>
              </a:rPr>
              <a:t>бесплатный приём всех </a:t>
            </a:r>
            <a:r>
              <a:rPr lang="ru-RU" sz="2400" dirty="0" smtClean="0">
                <a:solidFill>
                  <a:srgbClr val="0070C0"/>
                </a:solidFill>
              </a:rPr>
              <a:t>нуждающихся в </a:t>
            </a:r>
            <a:r>
              <a:rPr lang="ru-RU" sz="2400" dirty="0">
                <a:solidFill>
                  <a:srgbClr val="0070C0"/>
                </a:solidFill>
              </a:rPr>
              <a:t>рамках </a:t>
            </a:r>
            <a:r>
              <a:rPr lang="ru-RU" sz="2400" dirty="0" smtClean="0">
                <a:solidFill>
                  <a:srgbClr val="0070C0"/>
                </a:solidFill>
              </a:rPr>
              <a:t>благотворительных программ с учетом стандартов медицинской помощи.</a:t>
            </a:r>
          </a:p>
          <a:p>
            <a:pPr algn="just"/>
            <a:endParaRPr lang="ru-RU" dirty="0"/>
          </a:p>
        </p:txBody>
      </p:sp>
      <p:pic>
        <p:nvPicPr>
          <p:cNvPr id="8" name="Picture 2" descr="Логотип Визион Моск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2" y="3942483"/>
            <a:ext cx="2019300" cy="38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Логотип Визион Пермь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2" y="4846234"/>
            <a:ext cx="1857375" cy="105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00400" y="3902150"/>
            <a:ext cx="7867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Офтальмологический центр «ВИЗИОН» г. Москва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00400" y="5067634"/>
            <a:ext cx="77501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Международный медицинский центр «ВИЗИОН» г. Пермь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8073" y="135931"/>
            <a:ext cx="2421080" cy="65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362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НАШИ ДОСТИЖЕНИЯ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1182" y="1429075"/>
            <a:ext cx="10515600" cy="4351338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solidFill>
                  <a:srgbClr val="0070C0"/>
                </a:solidFill>
              </a:rPr>
              <a:t>Фонд был основан в 2015 г. и в настоящее время в рамках благотворительных программ Фонда бесплатные обследования прошли более 800 москвичей – ветеранов и пенсионеров. </a:t>
            </a:r>
          </a:p>
          <a:p>
            <a:pPr algn="just"/>
            <a:r>
              <a:rPr lang="ru-RU" sz="2000" dirty="0" smtClean="0">
                <a:solidFill>
                  <a:srgbClr val="0070C0"/>
                </a:solidFill>
              </a:rPr>
              <a:t>Проведено более 10 личных юридических консультаций ветеранов и пенсионеров в общественной приемной МГСВ.</a:t>
            </a:r>
          </a:p>
          <a:p>
            <a:pPr algn="just"/>
            <a:r>
              <a:rPr lang="ru-RU" sz="2000" dirty="0" smtClean="0">
                <a:solidFill>
                  <a:srgbClr val="0070C0"/>
                </a:solidFill>
              </a:rPr>
              <a:t>По мероприятию «Чистые глазки» </a:t>
            </a:r>
            <a:r>
              <a:rPr lang="ru-RU" sz="2000" dirty="0">
                <a:solidFill>
                  <a:srgbClr val="0070C0"/>
                </a:solidFill>
              </a:rPr>
              <a:t>б</a:t>
            </a:r>
            <a:r>
              <a:rPr lang="ru-RU" sz="2000" dirty="0" smtClean="0">
                <a:solidFill>
                  <a:srgbClr val="0070C0"/>
                </a:solidFill>
              </a:rPr>
              <a:t>есплатные обследования прошли 18 детей из многодетных смей ВАО Москвы.</a:t>
            </a:r>
          </a:p>
          <a:p>
            <a:pPr algn="just"/>
            <a:r>
              <a:rPr lang="ru-RU" sz="2000" dirty="0" smtClean="0">
                <a:solidFill>
                  <a:srgbClr val="0070C0"/>
                </a:solidFill>
              </a:rPr>
              <a:t>В рамках мероприятия «Право на зрение «НКО для НКО» более 20 сотрудников и добровольцев СО НКО Москвы прошли бесплатные офтальмологические обследования.</a:t>
            </a:r>
          </a:p>
          <a:p>
            <a:pPr algn="just"/>
            <a:r>
              <a:rPr lang="ru-RU" sz="2000" dirty="0" smtClean="0">
                <a:solidFill>
                  <a:srgbClr val="0070C0"/>
                </a:solidFill>
              </a:rPr>
              <a:t>По результатам обследований всем нуждающимся назначено лечение и наблюдение.</a:t>
            </a:r>
          </a:p>
        </p:txBody>
      </p:sp>
      <p:pic>
        <p:nvPicPr>
          <p:cNvPr id="4" name="Рисунок 3" descr="https://scontent.xx.fbcdn.net/t31.0-8/13475077_1716545708604901_8325258691716102035_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276" y="4713819"/>
            <a:ext cx="3345506" cy="21441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ttps://scontent.xx.fbcdn.net/t31.0-8/13433307_1716545611938244_4853264298536883019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370" y="4713819"/>
            <a:ext cx="3213701" cy="2144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content.xx.fbcdn.net/t31.0-8/13433209_1716545781938227_1553053188057715504_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397" y="4702827"/>
            <a:ext cx="3230176" cy="215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8073" y="135931"/>
            <a:ext cx="2421080" cy="65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333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827809" y="559400"/>
            <a:ext cx="10515600" cy="93689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НАШИ ПАРТНЕРЫ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2446" y="230188"/>
            <a:ext cx="2426418" cy="6584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08" y="1611881"/>
            <a:ext cx="2881745" cy="16404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08" y="3662986"/>
            <a:ext cx="2072640" cy="225912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163" y="4270664"/>
            <a:ext cx="4286245" cy="137549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260" y="4270664"/>
            <a:ext cx="3701756" cy="144433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2873" y="1261981"/>
            <a:ext cx="2401005" cy="240100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391" y="1261981"/>
            <a:ext cx="2795154" cy="243921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633354" y="5715001"/>
            <a:ext cx="3744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Информационный партнер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55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ПРОЕКТЫ ФОНДА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sz="2400" dirty="0" smtClean="0">
                <a:solidFill>
                  <a:srgbClr val="0070C0"/>
                </a:solidFill>
              </a:rPr>
              <a:t>Бесплатная диагностика заболеваний глаз у москвичей - ветеранов и пенсионеров в рамках сотрудничества с Московским городским Советом ветеранов.</a:t>
            </a:r>
          </a:p>
          <a:p>
            <a:pPr algn="just"/>
            <a:r>
              <a:rPr lang="ru-RU" sz="2400" dirty="0" smtClean="0">
                <a:solidFill>
                  <a:srgbClr val="0070C0"/>
                </a:solidFill>
              </a:rPr>
              <a:t>Мероприятие «Право на зрение - НКО для НКО» - сотрудники и добровольцы некоммерческих организаций Москвы могут бесплатно пройти офтальмологическое обследование.</a:t>
            </a:r>
          </a:p>
          <a:p>
            <a:pPr algn="just"/>
            <a:r>
              <a:rPr lang="ru-RU" sz="2400" dirty="0" smtClean="0">
                <a:solidFill>
                  <a:srgbClr val="0070C0"/>
                </a:solidFill>
              </a:rPr>
              <a:t>Бесплатные офтальмологические обследования детей из многодетных семей с целью своевременного выявления заболеваний глаз их профилактики и лечения (мероприятие «Чистые глазки»).</a:t>
            </a:r>
          </a:p>
          <a:p>
            <a:pPr algn="just"/>
            <a:r>
              <a:rPr lang="ru-RU" sz="2400" dirty="0" smtClean="0">
                <a:solidFill>
                  <a:srgbClr val="0070C0"/>
                </a:solidFill>
              </a:rPr>
              <a:t>Бесплатные юридические консультации ветеранов и пенсионеров по вопросам охраны здоровья граждан, публикации консультаций на сайте Фонда, в газете «Московский ветеран».</a:t>
            </a:r>
          </a:p>
          <a:p>
            <a:pPr algn="just"/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2446" y="230188"/>
            <a:ext cx="2426418" cy="65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596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ЧТО МЫ ПРЕДЛАГАЕМ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20379"/>
            <a:ext cx="10515600" cy="3775075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 smtClean="0">
                <a:solidFill>
                  <a:srgbClr val="0070C0"/>
                </a:solidFill>
              </a:rPr>
              <a:t>Давайте объединим наши усилия! В рамках ваших мероприятий мы готовы организовать скрининг (первичный профилактический осмотр, обследование врачом-офтальмологом) на ваших благотворительных мероприятиях, в вашем офисе и т.д.</a:t>
            </a:r>
          </a:p>
          <a:p>
            <a:pPr algn="just"/>
            <a:r>
              <a:rPr lang="ru-RU" dirty="0" smtClean="0">
                <a:solidFill>
                  <a:srgbClr val="0070C0"/>
                </a:solidFill>
              </a:rPr>
              <a:t>Просим обратить внимание, что скрининг не является  полноценной диагностикой зрения. Он позволяет выявить тех, кто находится в группе риска, и своевременно направить их на консультацию в лечебное учреждение.</a:t>
            </a:r>
          </a:p>
          <a:p>
            <a:pPr algn="just"/>
            <a:r>
              <a:rPr lang="ru-RU" dirty="0" smtClean="0">
                <a:solidFill>
                  <a:srgbClr val="0070C0"/>
                </a:solidFill>
              </a:rPr>
              <a:t>Мы открыты для предложений о сотрудничестве с вашей стороны!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244" y="4931785"/>
            <a:ext cx="2809875" cy="16287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8073" y="135931"/>
            <a:ext cx="2421080" cy="65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1725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87030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НАШИ КОНТАКТЫ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Интернет-сайт: http</a:t>
            </a:r>
            <a:r>
              <a:rPr lang="ru-RU" dirty="0">
                <a:solidFill>
                  <a:srgbClr val="0070C0"/>
                </a:solidFill>
              </a:rPr>
              <a:t>://pravonazrenie.itisinfo.ru/</a:t>
            </a:r>
            <a:r>
              <a:rPr lang="ru-RU" dirty="0" smtClean="0">
                <a:solidFill>
                  <a:srgbClr val="0070C0"/>
                </a:solidFill>
              </a:rPr>
              <a:t>	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Телефон:	+7 (495) 970-95-06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Страницы в </a:t>
            </a:r>
            <a:r>
              <a:rPr lang="ru-RU" dirty="0" err="1" smtClean="0">
                <a:solidFill>
                  <a:srgbClr val="0070C0"/>
                </a:solidFill>
              </a:rPr>
              <a:t>соцсетях</a:t>
            </a:r>
            <a:r>
              <a:rPr lang="ru-RU" dirty="0" smtClean="0">
                <a:solidFill>
                  <a:srgbClr val="0070C0"/>
                </a:solidFill>
              </a:rPr>
              <a:t>: </a:t>
            </a:r>
            <a:r>
              <a:rPr lang="ru-RU" dirty="0" err="1" smtClean="0">
                <a:solidFill>
                  <a:srgbClr val="0070C0"/>
                </a:solidFill>
              </a:rPr>
              <a:t>ВКонтакте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u="sng" dirty="0">
                <a:solidFill>
                  <a:srgbClr val="0070C0"/>
                </a:solidFill>
                <a:hlinkClick r:id="rId2"/>
              </a:rPr>
              <a:t>https://vk.com/pravonazrenie</a:t>
            </a:r>
            <a:r>
              <a:rPr lang="ru-RU" dirty="0">
                <a:solidFill>
                  <a:srgbClr val="0070C0"/>
                </a:solidFill>
              </a:rPr>
              <a:t>, </a:t>
            </a:r>
            <a:r>
              <a:rPr lang="ru-RU" dirty="0" err="1" smtClean="0">
                <a:solidFill>
                  <a:srgbClr val="0070C0"/>
                </a:solidFill>
              </a:rPr>
              <a:t>Facebook</a:t>
            </a:r>
            <a:r>
              <a:rPr lang="ru-RU" dirty="0" smtClean="0">
                <a:solidFill>
                  <a:srgbClr val="0070C0"/>
                </a:solidFill>
              </a:rPr>
              <a:t> https</a:t>
            </a:r>
            <a:r>
              <a:rPr lang="ru-RU" dirty="0">
                <a:solidFill>
                  <a:srgbClr val="0070C0"/>
                </a:solidFill>
              </a:rPr>
              <a:t>://www.facebook.com/Благотворительный-фонд-Право-на-зрение-1002354229863922/</a:t>
            </a:r>
          </a:p>
          <a:p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8073" y="135931"/>
            <a:ext cx="2421080" cy="65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6045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587</Words>
  <Application>Microsoft Office PowerPoint</Application>
  <PresentationFormat>Широкоэкранный</PresentationFormat>
  <Paragraphs>43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ПРИГЛАШЕНИЕ К СОТРУДНИЧЕСТВУ С БЛАГОТВОРИТЕЛЬНЫМ ФОНДОМ «ПРАВО НА ЗРЕНИЕ»</vt:lpstr>
      <vt:lpstr>МИССИЯ ФОНДА</vt:lpstr>
      <vt:lpstr>ПРОГРАММЫ ФОНДА</vt:lpstr>
      <vt:lpstr>ПОПЕЧИТЕЛЬСКИЙ СОВЕТ</vt:lpstr>
      <vt:lpstr>ОПЕРАТОРЫ ФОНДА – КЛИНИКИ ФОНДА</vt:lpstr>
      <vt:lpstr>НАШИ ДОСТИЖЕНИЯ</vt:lpstr>
      <vt:lpstr>Презентация PowerPoint</vt:lpstr>
      <vt:lpstr>ПРОЕКТЫ ФОНДА</vt:lpstr>
      <vt:lpstr>ЧТО МЫ ПРЕДЛАГАЕМ</vt:lpstr>
      <vt:lpstr>НАШИ КОНТАКТЫ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ПРИГЛАШЕНИЕ К СОТРУДНИЧЕСТВУ С БЛАГОТВОРИТЕЛЬНЫМ ФОНДОМ «ПРАВО НА ЗРЕНИЕ»</dc:title>
  <dc:creator>Doctor</dc:creator>
  <cp:lastModifiedBy>Lidiya</cp:lastModifiedBy>
  <cp:revision>28</cp:revision>
  <cp:lastPrinted>2016-10-31T10:54:37Z</cp:lastPrinted>
  <dcterms:created xsi:type="dcterms:W3CDTF">2016-10-07T11:53:58Z</dcterms:created>
  <dcterms:modified xsi:type="dcterms:W3CDTF">2016-10-31T16:11:18Z</dcterms:modified>
</cp:coreProperties>
</file>